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4"/>
  </p:notesMasterIdLst>
  <p:sldIdLst>
    <p:sldId id="257" r:id="rId5"/>
    <p:sldId id="256" r:id="rId6"/>
    <p:sldId id="260" r:id="rId7"/>
    <p:sldId id="261" r:id="rId8"/>
    <p:sldId id="266" r:id="rId9"/>
    <p:sldId id="258" r:id="rId10"/>
    <p:sldId id="291" r:id="rId11"/>
    <p:sldId id="262" r:id="rId12"/>
    <p:sldId id="279" r:id="rId13"/>
    <p:sldId id="263" r:id="rId14"/>
    <p:sldId id="292" r:id="rId15"/>
    <p:sldId id="293" r:id="rId16"/>
    <p:sldId id="277" r:id="rId17"/>
    <p:sldId id="265" r:id="rId18"/>
    <p:sldId id="267" r:id="rId19"/>
    <p:sldId id="268" r:id="rId20"/>
    <p:sldId id="269" r:id="rId21"/>
    <p:sldId id="270" r:id="rId22"/>
    <p:sldId id="281" r:id="rId23"/>
    <p:sldId id="280" r:id="rId24"/>
    <p:sldId id="294" r:id="rId25"/>
    <p:sldId id="295" r:id="rId26"/>
    <p:sldId id="289" r:id="rId27"/>
    <p:sldId id="271" r:id="rId28"/>
    <p:sldId id="272" r:id="rId29"/>
    <p:sldId id="296" r:id="rId30"/>
    <p:sldId id="273" r:id="rId31"/>
    <p:sldId id="282" r:id="rId32"/>
    <p:sldId id="297" r:id="rId33"/>
    <p:sldId id="283" r:id="rId34"/>
    <p:sldId id="284" r:id="rId35"/>
    <p:sldId id="285" r:id="rId36"/>
    <p:sldId id="286" r:id="rId37"/>
    <p:sldId id="276" r:id="rId38"/>
    <p:sldId id="278" r:id="rId39"/>
    <p:sldId id="275" r:id="rId40"/>
    <p:sldId id="287" r:id="rId41"/>
    <p:sldId id="288" r:id="rId42"/>
    <p:sldId id="290" r:id="rId43"/>
  </p:sldIdLst>
  <p:sldSz cx="9144000" cy="6858000" type="screen4x3"/>
  <p:notesSz cx="6858000" cy="213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695EA9-74F8-48AA-B5A8-33733EEF30D0}" v="61" dt="2019-10-11T14:42:41.564"/>
    <p1510:client id="{23BD62B8-0585-4603-BAF0-6184F41A22F0}" v="211" dt="2019-10-24T09:11:25.291"/>
    <p1510:client id="{9F61F7C8-936D-4C46-83E9-05B4AD83461E}" v="519" dt="2019-10-24T14:00:47.119"/>
    <p1510:client id="{B829495B-1CD9-4D44-9B30-707A7B393E1D}" v="3" dt="2019-10-24T14:06:19.875"/>
    <p1510:client id="{EA3F5C4B-B152-471B-A33C-72A2F149BA55}" v="11" dt="2019-10-22T09:52:47.6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6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Stringer" userId="S::sesjst@leeds.ac.uk::9baa2d20-112d-440a-840d-f79cde945b1f" providerId="AD" clId="Web-{17695EA9-74F8-48AA-B5A8-33733EEF30D0}"/>
    <pc:docChg chg="modSld">
      <pc:chgData name="Joanne Stringer" userId="S::sesjst@leeds.ac.uk::9baa2d20-112d-440a-840d-f79cde945b1f" providerId="AD" clId="Web-{17695EA9-74F8-48AA-B5A8-33733EEF30D0}" dt="2019-10-11T14:42:41.564" v="58" actId="20577"/>
      <pc:docMkLst>
        <pc:docMk/>
      </pc:docMkLst>
      <pc:sldChg chg="modSp">
        <pc:chgData name="Joanne Stringer" userId="S::sesjst@leeds.ac.uk::9baa2d20-112d-440a-840d-f79cde945b1f" providerId="AD" clId="Web-{17695EA9-74F8-48AA-B5A8-33733EEF30D0}" dt="2019-10-11T14:39:20.251" v="8" actId="20577"/>
        <pc:sldMkLst>
          <pc:docMk/>
          <pc:sldMk cId="1788528455" sldId="258"/>
        </pc:sldMkLst>
        <pc:spChg chg="mod">
          <ac:chgData name="Joanne Stringer" userId="S::sesjst@leeds.ac.uk::9baa2d20-112d-440a-840d-f79cde945b1f" providerId="AD" clId="Web-{17695EA9-74F8-48AA-B5A8-33733EEF30D0}" dt="2019-10-11T14:39:20.251" v="8" actId="20577"/>
          <ac:spMkLst>
            <pc:docMk/>
            <pc:sldMk cId="1788528455" sldId="258"/>
            <ac:spMk id="2" creationId="{00000000-0000-0000-0000-000000000000}"/>
          </ac:spMkLst>
        </pc:spChg>
      </pc:sldChg>
      <pc:sldChg chg="modSp">
        <pc:chgData name="Joanne Stringer" userId="S::sesjst@leeds.ac.uk::9baa2d20-112d-440a-840d-f79cde945b1f" providerId="AD" clId="Web-{17695EA9-74F8-48AA-B5A8-33733EEF30D0}" dt="2019-10-11T14:39:36.516" v="12" actId="20577"/>
        <pc:sldMkLst>
          <pc:docMk/>
          <pc:sldMk cId="4055408778" sldId="262"/>
        </pc:sldMkLst>
        <pc:spChg chg="mod">
          <ac:chgData name="Joanne Stringer" userId="S::sesjst@leeds.ac.uk::9baa2d20-112d-440a-840d-f79cde945b1f" providerId="AD" clId="Web-{17695EA9-74F8-48AA-B5A8-33733EEF30D0}" dt="2019-10-11T14:39:36.516" v="12" actId="20577"/>
          <ac:spMkLst>
            <pc:docMk/>
            <pc:sldMk cId="4055408778" sldId="262"/>
            <ac:spMk id="2" creationId="{00000000-0000-0000-0000-000000000000}"/>
          </ac:spMkLst>
        </pc:spChg>
      </pc:sldChg>
      <pc:sldChg chg="modSp">
        <pc:chgData name="Joanne Stringer" userId="S::sesjst@leeds.ac.uk::9baa2d20-112d-440a-840d-f79cde945b1f" providerId="AD" clId="Web-{17695EA9-74F8-48AA-B5A8-33733EEF30D0}" dt="2019-10-11T14:41:30.205" v="27" actId="20577"/>
        <pc:sldMkLst>
          <pc:docMk/>
          <pc:sldMk cId="2252755100" sldId="280"/>
        </pc:sldMkLst>
        <pc:spChg chg="mod">
          <ac:chgData name="Joanne Stringer" userId="S::sesjst@leeds.ac.uk::9baa2d20-112d-440a-840d-f79cde945b1f" providerId="AD" clId="Web-{17695EA9-74F8-48AA-B5A8-33733EEF30D0}" dt="2019-10-11T14:41:30.205" v="27" actId="20577"/>
          <ac:spMkLst>
            <pc:docMk/>
            <pc:sldMk cId="2252755100" sldId="280"/>
            <ac:spMk id="3" creationId="{00000000-0000-0000-0000-000000000000}"/>
          </ac:spMkLst>
        </pc:spChg>
      </pc:sldChg>
      <pc:sldChg chg="modSp">
        <pc:chgData name="Joanne Stringer" userId="S::sesjst@leeds.ac.uk::9baa2d20-112d-440a-840d-f79cde945b1f" providerId="AD" clId="Web-{17695EA9-74F8-48AA-B5A8-33733EEF30D0}" dt="2019-10-11T14:39:14.892" v="3" actId="20577"/>
        <pc:sldMkLst>
          <pc:docMk/>
          <pc:sldMk cId="1547255626" sldId="291"/>
        </pc:sldMkLst>
        <pc:spChg chg="mod">
          <ac:chgData name="Joanne Stringer" userId="S::sesjst@leeds.ac.uk::9baa2d20-112d-440a-840d-f79cde945b1f" providerId="AD" clId="Web-{17695EA9-74F8-48AA-B5A8-33733EEF30D0}" dt="2019-10-11T14:39:14.892" v="3" actId="20577"/>
          <ac:spMkLst>
            <pc:docMk/>
            <pc:sldMk cId="1547255626" sldId="291"/>
            <ac:spMk id="2" creationId="{00000000-0000-0000-0000-000000000000}"/>
          </ac:spMkLst>
        </pc:spChg>
      </pc:sldChg>
      <pc:sldChg chg="modSp">
        <pc:chgData name="Joanne Stringer" userId="S::sesjst@leeds.ac.uk::9baa2d20-112d-440a-840d-f79cde945b1f" providerId="AD" clId="Web-{17695EA9-74F8-48AA-B5A8-33733EEF30D0}" dt="2019-10-11T14:41:41.783" v="43" actId="20577"/>
        <pc:sldMkLst>
          <pc:docMk/>
          <pc:sldMk cId="3507439043" sldId="294"/>
        </pc:sldMkLst>
        <pc:spChg chg="mod">
          <ac:chgData name="Joanne Stringer" userId="S::sesjst@leeds.ac.uk::9baa2d20-112d-440a-840d-f79cde945b1f" providerId="AD" clId="Web-{17695EA9-74F8-48AA-B5A8-33733EEF30D0}" dt="2019-10-11T14:41:41.783" v="43" actId="20577"/>
          <ac:spMkLst>
            <pc:docMk/>
            <pc:sldMk cId="3507439043" sldId="294"/>
            <ac:spMk id="2" creationId="{00000000-0000-0000-0000-000000000000}"/>
          </ac:spMkLst>
        </pc:spChg>
      </pc:sldChg>
      <pc:sldChg chg="modSp">
        <pc:chgData name="Joanne Stringer" userId="S::sesjst@leeds.ac.uk::9baa2d20-112d-440a-840d-f79cde945b1f" providerId="AD" clId="Web-{17695EA9-74F8-48AA-B5A8-33733EEF30D0}" dt="2019-10-11T14:42:41.549" v="57" actId="20577"/>
        <pc:sldMkLst>
          <pc:docMk/>
          <pc:sldMk cId="3607580040" sldId="295"/>
        </pc:sldMkLst>
        <pc:spChg chg="mod">
          <ac:chgData name="Joanne Stringer" userId="S::sesjst@leeds.ac.uk::9baa2d20-112d-440a-840d-f79cde945b1f" providerId="AD" clId="Web-{17695EA9-74F8-48AA-B5A8-33733EEF30D0}" dt="2019-10-11T14:42:41.549" v="57" actId="20577"/>
          <ac:spMkLst>
            <pc:docMk/>
            <pc:sldMk cId="3607580040" sldId="295"/>
            <ac:spMk id="2" creationId="{00000000-0000-0000-0000-000000000000}"/>
          </ac:spMkLst>
        </pc:spChg>
      </pc:sldChg>
    </pc:docChg>
  </pc:docChgLst>
  <pc:docChgLst>
    <pc:chgData name="Elana Fligg" userId="S::busefli1@leeds.ac.uk::cb062a66-a1db-4e49-aa07-625f5e1b05d3" providerId="AD" clId="Web-{B829495B-1CD9-4D44-9B30-707A7B393E1D}"/>
    <pc:docChg chg="modSld">
      <pc:chgData name="Elana Fligg" userId="S::busefli1@leeds.ac.uk::cb062a66-a1db-4e49-aa07-625f5e1b05d3" providerId="AD" clId="Web-{B829495B-1CD9-4D44-9B30-707A7B393E1D}" dt="2019-10-24T14:06:19.875" v="2"/>
      <pc:docMkLst>
        <pc:docMk/>
      </pc:docMkLst>
      <pc:sldChg chg="modTransition delAnim">
        <pc:chgData name="Elana Fligg" userId="S::busefli1@leeds.ac.uk::cb062a66-a1db-4e49-aa07-625f5e1b05d3" providerId="AD" clId="Web-{B829495B-1CD9-4D44-9B30-707A7B393E1D}" dt="2019-10-24T14:06:19.875" v="2"/>
        <pc:sldMkLst>
          <pc:docMk/>
          <pc:sldMk cId="2463942507" sldId="289"/>
        </pc:sldMkLst>
      </pc:sldChg>
    </pc:docChg>
  </pc:docChgLst>
  <pc:docChgLst>
    <pc:chgData name="Sarah Richardson" userId="S::finshr1@leeds.ac.uk::645262ec-b24d-4a5c-a0ef-6fa1be7c7747" providerId="AD" clId="Web-{EA3F5C4B-B152-471B-A33C-72A2F149BA55}"/>
    <pc:docChg chg="addSld modSld">
      <pc:chgData name="Sarah Richardson" userId="S::finshr1@leeds.ac.uk::645262ec-b24d-4a5c-a0ef-6fa1be7c7747" providerId="AD" clId="Web-{EA3F5C4B-B152-471B-A33C-72A2F149BA55}" dt="2019-10-22T09:52:47.637" v="10" actId="20577"/>
      <pc:docMkLst>
        <pc:docMk/>
      </pc:docMkLst>
      <pc:sldChg chg="modSp add replId">
        <pc:chgData name="Sarah Richardson" userId="S::finshr1@leeds.ac.uk::645262ec-b24d-4a5c-a0ef-6fa1be7c7747" providerId="AD" clId="Web-{EA3F5C4B-B152-471B-A33C-72A2F149BA55}" dt="2019-10-22T09:52:40.075" v="8" actId="20577"/>
        <pc:sldMkLst>
          <pc:docMk/>
          <pc:sldMk cId="1652890753" sldId="296"/>
        </pc:sldMkLst>
        <pc:spChg chg="mod">
          <ac:chgData name="Sarah Richardson" userId="S::finshr1@leeds.ac.uk::645262ec-b24d-4a5c-a0ef-6fa1be7c7747" providerId="AD" clId="Web-{EA3F5C4B-B152-471B-A33C-72A2F149BA55}" dt="2019-10-22T09:52:40.075" v="8" actId="20577"/>
          <ac:spMkLst>
            <pc:docMk/>
            <pc:sldMk cId="1652890753" sldId="296"/>
            <ac:spMk id="3" creationId="{00000000-0000-0000-0000-000000000000}"/>
          </ac:spMkLst>
        </pc:spChg>
      </pc:sldChg>
    </pc:docChg>
  </pc:docChgLst>
  <pc:docChgLst>
    <pc:chgData name="Sarah Richardson" userId="S::finshr1@leeds.ac.uk::645262ec-b24d-4a5c-a0ef-6fa1be7c7747" providerId="AD" clId="Web-{23BD62B8-0585-4603-BAF0-6184F41A22F0}"/>
    <pc:docChg chg="addSld delSld modSld sldOrd">
      <pc:chgData name="Sarah Richardson" userId="S::finshr1@leeds.ac.uk::645262ec-b24d-4a5c-a0ef-6fa1be7c7747" providerId="AD" clId="Web-{23BD62B8-0585-4603-BAF0-6184F41A22F0}" dt="2019-10-24T09:11:25.291" v="188" actId="20577"/>
      <pc:docMkLst>
        <pc:docMk/>
      </pc:docMkLst>
      <pc:sldChg chg="modNotes">
        <pc:chgData name="Sarah Richardson" userId="S::finshr1@leeds.ac.uk::645262ec-b24d-4a5c-a0ef-6fa1be7c7747" providerId="AD" clId="Web-{23BD62B8-0585-4603-BAF0-6184F41A22F0}" dt="2019-10-24T08:41:28.706" v="3"/>
        <pc:sldMkLst>
          <pc:docMk/>
          <pc:sldMk cId="2735985560" sldId="256"/>
        </pc:sldMkLst>
      </pc:sldChg>
      <pc:sldChg chg="modSp">
        <pc:chgData name="Sarah Richardson" userId="S::finshr1@leeds.ac.uk::645262ec-b24d-4a5c-a0ef-6fa1be7c7747" providerId="AD" clId="Web-{23BD62B8-0585-4603-BAF0-6184F41A22F0}" dt="2019-10-24T08:48:29.107" v="42" actId="20577"/>
        <pc:sldMkLst>
          <pc:docMk/>
          <pc:sldMk cId="1788528455" sldId="258"/>
        </pc:sldMkLst>
        <pc:spChg chg="mod">
          <ac:chgData name="Sarah Richardson" userId="S::finshr1@leeds.ac.uk::645262ec-b24d-4a5c-a0ef-6fa1be7c7747" providerId="AD" clId="Web-{23BD62B8-0585-4603-BAF0-6184F41A22F0}" dt="2019-10-24T08:48:29.107" v="42" actId="20577"/>
          <ac:spMkLst>
            <pc:docMk/>
            <pc:sldMk cId="1788528455" sldId="258"/>
            <ac:spMk id="2" creationId="{00000000-0000-0000-0000-000000000000}"/>
          </ac:spMkLst>
        </pc:spChg>
      </pc:sldChg>
      <pc:sldChg chg="modSp">
        <pc:chgData name="Sarah Richardson" userId="S::finshr1@leeds.ac.uk::645262ec-b24d-4a5c-a0ef-6fa1be7c7747" providerId="AD" clId="Web-{23BD62B8-0585-4603-BAF0-6184F41A22F0}" dt="2019-10-24T08:43:42.626" v="4"/>
        <pc:sldMkLst>
          <pc:docMk/>
          <pc:sldMk cId="3139597486" sldId="260"/>
        </pc:sldMkLst>
        <pc:graphicFrameChg chg="modGraphic">
          <ac:chgData name="Sarah Richardson" userId="S::finshr1@leeds.ac.uk::645262ec-b24d-4a5c-a0ef-6fa1be7c7747" providerId="AD" clId="Web-{23BD62B8-0585-4603-BAF0-6184F41A22F0}" dt="2019-10-24T08:43:42.626" v="4"/>
          <ac:graphicFrameMkLst>
            <pc:docMk/>
            <pc:sldMk cId="3139597486" sldId="260"/>
            <ac:graphicFrameMk id="5" creationId="{00000000-0000-0000-0000-000000000000}"/>
          </ac:graphicFrameMkLst>
        </pc:graphicFrameChg>
      </pc:sldChg>
      <pc:sldChg chg="modSp">
        <pc:chgData name="Sarah Richardson" userId="S::finshr1@leeds.ac.uk::645262ec-b24d-4a5c-a0ef-6fa1be7c7747" providerId="AD" clId="Web-{23BD62B8-0585-4603-BAF0-6184F41A22F0}" dt="2019-10-24T08:46:18.249" v="37" actId="20577"/>
        <pc:sldMkLst>
          <pc:docMk/>
          <pc:sldMk cId="1893950247" sldId="261"/>
        </pc:sldMkLst>
        <pc:spChg chg="mod">
          <ac:chgData name="Sarah Richardson" userId="S::finshr1@leeds.ac.uk::645262ec-b24d-4a5c-a0ef-6fa1be7c7747" providerId="AD" clId="Web-{23BD62B8-0585-4603-BAF0-6184F41A22F0}" dt="2019-10-24T08:46:18.249" v="37" actId="20577"/>
          <ac:spMkLst>
            <pc:docMk/>
            <pc:sldMk cId="1893950247" sldId="261"/>
            <ac:spMk id="11" creationId="{00000000-0000-0000-0000-000000000000}"/>
          </ac:spMkLst>
        </pc:spChg>
      </pc:sldChg>
      <pc:sldChg chg="modSp">
        <pc:chgData name="Sarah Richardson" userId="S::finshr1@leeds.ac.uk::645262ec-b24d-4a5c-a0ef-6fa1be7c7747" providerId="AD" clId="Web-{23BD62B8-0585-4603-BAF0-6184F41A22F0}" dt="2019-10-24T08:57:32.677" v="123" actId="20577"/>
        <pc:sldMkLst>
          <pc:docMk/>
          <pc:sldMk cId="3069476766" sldId="268"/>
        </pc:sldMkLst>
        <pc:spChg chg="mod">
          <ac:chgData name="Sarah Richardson" userId="S::finshr1@leeds.ac.uk::645262ec-b24d-4a5c-a0ef-6fa1be7c7747" providerId="AD" clId="Web-{23BD62B8-0585-4603-BAF0-6184F41A22F0}" dt="2019-10-24T08:57:32.677" v="123" actId="20577"/>
          <ac:spMkLst>
            <pc:docMk/>
            <pc:sldMk cId="3069476766" sldId="268"/>
            <ac:spMk id="3" creationId="{00000000-0000-0000-0000-000000000000}"/>
          </ac:spMkLst>
        </pc:spChg>
      </pc:sldChg>
      <pc:sldChg chg="addSp delSp">
        <pc:chgData name="Sarah Richardson" userId="S::finshr1@leeds.ac.uk::645262ec-b24d-4a5c-a0ef-6fa1be7c7747" providerId="AD" clId="Web-{23BD62B8-0585-4603-BAF0-6184F41A22F0}" dt="2019-10-24T09:07:20.982" v="143"/>
        <pc:sldMkLst>
          <pc:docMk/>
          <pc:sldMk cId="1306479162" sldId="272"/>
        </pc:sldMkLst>
        <pc:picChg chg="add del">
          <ac:chgData name="Sarah Richardson" userId="S::finshr1@leeds.ac.uk::645262ec-b24d-4a5c-a0ef-6fa1be7c7747" providerId="AD" clId="Web-{23BD62B8-0585-4603-BAF0-6184F41A22F0}" dt="2019-10-24T09:07:20.982" v="143"/>
          <ac:picMkLst>
            <pc:docMk/>
            <pc:sldMk cId="1306479162" sldId="272"/>
            <ac:picMk id="2" creationId="{43A18C63-4149-47D5-ABD2-FA4925935853}"/>
          </ac:picMkLst>
        </pc:picChg>
      </pc:sldChg>
      <pc:sldChg chg="del">
        <pc:chgData name="Sarah Richardson" userId="S::finshr1@leeds.ac.uk::645262ec-b24d-4a5c-a0ef-6fa1be7c7747" providerId="AD" clId="Web-{23BD62B8-0585-4603-BAF0-6184F41A22F0}" dt="2019-10-24T09:06:28.842" v="141"/>
        <pc:sldMkLst>
          <pc:docMk/>
          <pc:sldMk cId="3387360109" sldId="274"/>
        </pc:sldMkLst>
      </pc:sldChg>
      <pc:sldChg chg="modSp">
        <pc:chgData name="Sarah Richardson" userId="S::finshr1@leeds.ac.uk::645262ec-b24d-4a5c-a0ef-6fa1be7c7747" providerId="AD" clId="Web-{23BD62B8-0585-4603-BAF0-6184F41A22F0}" dt="2019-10-24T08:52:27.322" v="91" actId="20577"/>
        <pc:sldMkLst>
          <pc:docMk/>
          <pc:sldMk cId="3838000333" sldId="279"/>
        </pc:sldMkLst>
        <pc:spChg chg="mod">
          <ac:chgData name="Sarah Richardson" userId="S::finshr1@leeds.ac.uk::645262ec-b24d-4a5c-a0ef-6fa1be7c7747" providerId="AD" clId="Web-{23BD62B8-0585-4603-BAF0-6184F41A22F0}" dt="2019-10-24T08:50:27.059" v="62" actId="20577"/>
          <ac:spMkLst>
            <pc:docMk/>
            <pc:sldMk cId="3838000333" sldId="279"/>
            <ac:spMk id="3" creationId="{00000000-0000-0000-0000-000000000000}"/>
          </ac:spMkLst>
        </pc:spChg>
        <pc:spChg chg="mod">
          <ac:chgData name="Sarah Richardson" userId="S::finshr1@leeds.ac.uk::645262ec-b24d-4a5c-a0ef-6fa1be7c7747" providerId="AD" clId="Web-{23BD62B8-0585-4603-BAF0-6184F41A22F0}" dt="2019-10-24T08:52:27.322" v="91" actId="20577"/>
          <ac:spMkLst>
            <pc:docMk/>
            <pc:sldMk cId="3838000333" sldId="279"/>
            <ac:spMk id="5" creationId="{00000000-0000-0000-0000-000000000000}"/>
          </ac:spMkLst>
        </pc:spChg>
      </pc:sldChg>
      <pc:sldChg chg="modSp">
        <pc:chgData name="Sarah Richardson" userId="S::finshr1@leeds.ac.uk::645262ec-b24d-4a5c-a0ef-6fa1be7c7747" providerId="AD" clId="Web-{23BD62B8-0585-4603-BAF0-6184F41A22F0}" dt="2019-10-24T09:11:25.291" v="187" actId="20577"/>
        <pc:sldMkLst>
          <pc:docMk/>
          <pc:sldMk cId="2035523004" sldId="286"/>
        </pc:sldMkLst>
        <pc:spChg chg="mod">
          <ac:chgData name="Sarah Richardson" userId="S::finshr1@leeds.ac.uk::645262ec-b24d-4a5c-a0ef-6fa1be7c7747" providerId="AD" clId="Web-{23BD62B8-0585-4603-BAF0-6184F41A22F0}" dt="2019-10-24T09:11:25.291" v="187" actId="20577"/>
          <ac:spMkLst>
            <pc:docMk/>
            <pc:sldMk cId="2035523004" sldId="286"/>
            <ac:spMk id="3" creationId="{00000000-0000-0000-0000-000000000000}"/>
          </ac:spMkLst>
        </pc:spChg>
      </pc:sldChg>
      <pc:sldChg chg="modSp">
        <pc:chgData name="Sarah Richardson" userId="S::finshr1@leeds.ac.uk::645262ec-b24d-4a5c-a0ef-6fa1be7c7747" providerId="AD" clId="Web-{23BD62B8-0585-4603-BAF0-6184F41A22F0}" dt="2019-10-24T08:49:30.278" v="48" actId="20577"/>
        <pc:sldMkLst>
          <pc:docMk/>
          <pc:sldMk cId="1547255626" sldId="291"/>
        </pc:sldMkLst>
        <pc:spChg chg="mod">
          <ac:chgData name="Sarah Richardson" userId="S::finshr1@leeds.ac.uk::645262ec-b24d-4a5c-a0ef-6fa1be7c7747" providerId="AD" clId="Web-{23BD62B8-0585-4603-BAF0-6184F41A22F0}" dt="2019-10-24T08:49:30.278" v="48" actId="20577"/>
          <ac:spMkLst>
            <pc:docMk/>
            <pc:sldMk cId="1547255626" sldId="291"/>
            <ac:spMk id="2" creationId="{00000000-0000-0000-0000-000000000000}"/>
          </ac:spMkLst>
        </pc:spChg>
      </pc:sldChg>
      <pc:sldChg chg="addSp">
        <pc:chgData name="Sarah Richardson" userId="S::finshr1@leeds.ac.uk::645262ec-b24d-4a5c-a0ef-6fa1be7c7747" providerId="AD" clId="Web-{23BD62B8-0585-4603-BAF0-6184F41A22F0}" dt="2019-10-24T09:02:29.392" v="140"/>
        <pc:sldMkLst>
          <pc:docMk/>
          <pc:sldMk cId="3607580040" sldId="295"/>
        </pc:sldMkLst>
        <pc:picChg chg="add">
          <ac:chgData name="Sarah Richardson" userId="S::finshr1@leeds.ac.uk::645262ec-b24d-4a5c-a0ef-6fa1be7c7747" providerId="AD" clId="Web-{23BD62B8-0585-4603-BAF0-6184F41A22F0}" dt="2019-10-24T09:02:29.392" v="140"/>
          <ac:picMkLst>
            <pc:docMk/>
            <pc:sldMk cId="3607580040" sldId="295"/>
            <ac:picMk id="6" creationId="{70BC73B8-E37D-499D-ABB9-F5E90E02BB9C}"/>
          </ac:picMkLst>
        </pc:picChg>
      </pc:sldChg>
      <pc:sldChg chg="modSp ord">
        <pc:chgData name="Sarah Richardson" userId="S::finshr1@leeds.ac.uk::645262ec-b24d-4a5c-a0ef-6fa1be7c7747" providerId="AD" clId="Web-{23BD62B8-0585-4603-BAF0-6184F41A22F0}" dt="2019-10-24T09:07:45.653" v="147" actId="20577"/>
        <pc:sldMkLst>
          <pc:docMk/>
          <pc:sldMk cId="1652890753" sldId="296"/>
        </pc:sldMkLst>
        <pc:spChg chg="mod">
          <ac:chgData name="Sarah Richardson" userId="S::finshr1@leeds.ac.uk::645262ec-b24d-4a5c-a0ef-6fa1be7c7747" providerId="AD" clId="Web-{23BD62B8-0585-4603-BAF0-6184F41A22F0}" dt="2019-10-24T09:01:20.393" v="138" actId="20577"/>
          <ac:spMkLst>
            <pc:docMk/>
            <pc:sldMk cId="1652890753" sldId="296"/>
            <ac:spMk id="3" creationId="{00000000-0000-0000-0000-000000000000}"/>
          </ac:spMkLst>
        </pc:spChg>
        <pc:spChg chg="mod">
          <ac:chgData name="Sarah Richardson" userId="S::finshr1@leeds.ac.uk::645262ec-b24d-4a5c-a0ef-6fa1be7c7747" providerId="AD" clId="Web-{23BD62B8-0585-4603-BAF0-6184F41A22F0}" dt="2019-10-24T09:07:45.653" v="147" actId="20577"/>
          <ac:spMkLst>
            <pc:docMk/>
            <pc:sldMk cId="1652890753" sldId="296"/>
            <ac:spMk id="4" creationId="{2F0B7456-0322-9147-949A-4D4AB8B9586A}"/>
          </ac:spMkLst>
        </pc:spChg>
      </pc:sldChg>
      <pc:sldChg chg="new del">
        <pc:chgData name="Sarah Richardson" userId="S::finshr1@leeds.ac.uk::645262ec-b24d-4a5c-a0ef-6fa1be7c7747" providerId="AD" clId="Web-{23BD62B8-0585-4603-BAF0-6184F41A22F0}" dt="2019-10-24T09:10:00.448" v="151"/>
        <pc:sldMkLst>
          <pc:docMk/>
          <pc:sldMk cId="2008289833" sldId="297"/>
        </pc:sldMkLst>
      </pc:sldChg>
      <pc:sldChg chg="modSp add replId">
        <pc:chgData name="Sarah Richardson" userId="S::finshr1@leeds.ac.uk::645262ec-b24d-4a5c-a0ef-6fa1be7c7747" providerId="AD" clId="Web-{23BD62B8-0585-4603-BAF0-6184F41A22F0}" dt="2019-10-24T09:10:16.229" v="180" actId="20577"/>
        <pc:sldMkLst>
          <pc:docMk/>
          <pc:sldMk cId="2839727027" sldId="297"/>
        </pc:sldMkLst>
        <pc:spChg chg="mod">
          <ac:chgData name="Sarah Richardson" userId="S::finshr1@leeds.ac.uk::645262ec-b24d-4a5c-a0ef-6fa1be7c7747" providerId="AD" clId="Web-{23BD62B8-0585-4603-BAF0-6184F41A22F0}" dt="2019-10-24T09:10:16.229" v="180" actId="20577"/>
          <ac:spMkLst>
            <pc:docMk/>
            <pc:sldMk cId="2839727027" sldId="297"/>
            <ac:spMk id="3" creationId="{00000000-0000-0000-0000-000000000000}"/>
          </ac:spMkLst>
        </pc:spChg>
      </pc:sldChg>
    </pc:docChg>
  </pc:docChgLst>
  <pc:docChgLst>
    <pc:chgData name="Elana Fligg" userId="S::busefli1@leeds.ac.uk::cb062a66-a1db-4e49-aa07-625f5e1b05d3" providerId="AD" clId="Web-{9F61F7C8-936D-4C46-83E9-05B4AD83461E}"/>
    <pc:docChg chg="modSld">
      <pc:chgData name="Elana Fligg" userId="S::busefli1@leeds.ac.uk::cb062a66-a1db-4e49-aa07-625f5e1b05d3" providerId="AD" clId="Web-{9F61F7C8-936D-4C46-83E9-05B4AD83461E}" dt="2019-10-24T14:00:47.119" v="505" actId="20577"/>
      <pc:docMkLst>
        <pc:docMk/>
      </pc:docMkLst>
      <pc:sldChg chg="modSp">
        <pc:chgData name="Elana Fligg" userId="S::busefli1@leeds.ac.uk::cb062a66-a1db-4e49-aa07-625f5e1b05d3" providerId="AD" clId="Web-{9F61F7C8-936D-4C46-83E9-05B4AD83461E}" dt="2019-10-24T13:37:40.347" v="5" actId="20577"/>
        <pc:sldMkLst>
          <pc:docMk/>
          <pc:sldMk cId="4055408778" sldId="262"/>
        </pc:sldMkLst>
        <pc:spChg chg="mod">
          <ac:chgData name="Elana Fligg" userId="S::busefli1@leeds.ac.uk::cb062a66-a1db-4e49-aa07-625f5e1b05d3" providerId="AD" clId="Web-{9F61F7C8-936D-4C46-83E9-05B4AD83461E}" dt="2019-10-24T13:37:40.347" v="5" actId="20577"/>
          <ac:spMkLst>
            <pc:docMk/>
            <pc:sldMk cId="4055408778" sldId="262"/>
            <ac:spMk id="2" creationId="{00000000-0000-0000-0000-000000000000}"/>
          </ac:spMkLst>
        </pc:spChg>
      </pc:sldChg>
      <pc:sldChg chg="modSp">
        <pc:chgData name="Elana Fligg" userId="S::busefli1@leeds.ac.uk::cb062a66-a1db-4e49-aa07-625f5e1b05d3" providerId="AD" clId="Web-{9F61F7C8-936D-4C46-83E9-05B4AD83461E}" dt="2019-10-24T13:40:12.688" v="41" actId="20577"/>
        <pc:sldMkLst>
          <pc:docMk/>
          <pc:sldMk cId="956055035" sldId="265"/>
        </pc:sldMkLst>
        <pc:spChg chg="mod">
          <ac:chgData name="Elana Fligg" userId="S::busefli1@leeds.ac.uk::cb062a66-a1db-4e49-aa07-625f5e1b05d3" providerId="AD" clId="Web-{9F61F7C8-936D-4C46-83E9-05B4AD83461E}" dt="2019-10-24T13:40:12.688" v="41" actId="20577"/>
          <ac:spMkLst>
            <pc:docMk/>
            <pc:sldMk cId="956055035" sldId="265"/>
            <ac:spMk id="3" creationId="{00000000-0000-0000-0000-000000000000}"/>
          </ac:spMkLst>
        </pc:spChg>
      </pc:sldChg>
      <pc:sldChg chg="modSp">
        <pc:chgData name="Elana Fligg" userId="S::busefli1@leeds.ac.uk::cb062a66-a1db-4e49-aa07-625f5e1b05d3" providerId="AD" clId="Web-{9F61F7C8-936D-4C46-83E9-05B4AD83461E}" dt="2019-10-24T13:40:41.344" v="55" actId="20577"/>
        <pc:sldMkLst>
          <pc:docMk/>
          <pc:sldMk cId="1745198535" sldId="267"/>
        </pc:sldMkLst>
        <pc:spChg chg="mod">
          <ac:chgData name="Elana Fligg" userId="S::busefli1@leeds.ac.uk::cb062a66-a1db-4e49-aa07-625f5e1b05d3" providerId="AD" clId="Web-{9F61F7C8-936D-4C46-83E9-05B4AD83461E}" dt="2019-10-24T13:40:41.344" v="55" actId="20577"/>
          <ac:spMkLst>
            <pc:docMk/>
            <pc:sldMk cId="1745198535" sldId="267"/>
            <ac:spMk id="3" creationId="{00000000-0000-0000-0000-000000000000}"/>
          </ac:spMkLst>
        </pc:spChg>
      </pc:sldChg>
      <pc:sldChg chg="modSp">
        <pc:chgData name="Elana Fligg" userId="S::busefli1@leeds.ac.uk::cb062a66-a1db-4e49-aa07-625f5e1b05d3" providerId="AD" clId="Web-{9F61F7C8-936D-4C46-83E9-05B4AD83461E}" dt="2019-10-24T13:42:53.904" v="67" actId="20577"/>
        <pc:sldMkLst>
          <pc:docMk/>
          <pc:sldMk cId="3069476766" sldId="268"/>
        </pc:sldMkLst>
        <pc:spChg chg="mod">
          <ac:chgData name="Elana Fligg" userId="S::busefli1@leeds.ac.uk::cb062a66-a1db-4e49-aa07-625f5e1b05d3" providerId="AD" clId="Web-{9F61F7C8-936D-4C46-83E9-05B4AD83461E}" dt="2019-10-24T13:42:53.904" v="67" actId="20577"/>
          <ac:spMkLst>
            <pc:docMk/>
            <pc:sldMk cId="3069476766" sldId="268"/>
            <ac:spMk id="3" creationId="{00000000-0000-0000-0000-000000000000}"/>
          </ac:spMkLst>
        </pc:spChg>
      </pc:sldChg>
      <pc:sldChg chg="modSp">
        <pc:chgData name="Elana Fligg" userId="S::busefli1@leeds.ac.uk::cb062a66-a1db-4e49-aa07-625f5e1b05d3" providerId="AD" clId="Web-{9F61F7C8-936D-4C46-83E9-05B4AD83461E}" dt="2019-10-24T13:43:26.419" v="75" actId="20577"/>
        <pc:sldMkLst>
          <pc:docMk/>
          <pc:sldMk cId="392384339" sldId="269"/>
        </pc:sldMkLst>
        <pc:spChg chg="mod">
          <ac:chgData name="Elana Fligg" userId="S::busefli1@leeds.ac.uk::cb062a66-a1db-4e49-aa07-625f5e1b05d3" providerId="AD" clId="Web-{9F61F7C8-936D-4C46-83E9-05B4AD83461E}" dt="2019-10-24T13:43:26.419" v="75" actId="20577"/>
          <ac:spMkLst>
            <pc:docMk/>
            <pc:sldMk cId="392384339" sldId="269"/>
            <ac:spMk id="3" creationId="{00000000-0000-0000-0000-000000000000}"/>
          </ac:spMkLst>
        </pc:spChg>
      </pc:sldChg>
      <pc:sldChg chg="modSp">
        <pc:chgData name="Elana Fligg" userId="S::busefli1@leeds.ac.uk::cb062a66-a1db-4e49-aa07-625f5e1b05d3" providerId="AD" clId="Web-{9F61F7C8-936D-4C46-83E9-05B4AD83461E}" dt="2019-10-24T13:44:16.981" v="109" actId="20577"/>
        <pc:sldMkLst>
          <pc:docMk/>
          <pc:sldMk cId="521769718" sldId="270"/>
        </pc:sldMkLst>
        <pc:spChg chg="mod">
          <ac:chgData name="Elana Fligg" userId="S::busefli1@leeds.ac.uk::cb062a66-a1db-4e49-aa07-625f5e1b05d3" providerId="AD" clId="Web-{9F61F7C8-936D-4C46-83E9-05B4AD83461E}" dt="2019-10-24T13:44:16.981" v="109" actId="20577"/>
          <ac:spMkLst>
            <pc:docMk/>
            <pc:sldMk cId="521769718" sldId="270"/>
            <ac:spMk id="3" creationId="{00000000-0000-0000-0000-000000000000}"/>
          </ac:spMkLst>
        </pc:spChg>
      </pc:sldChg>
      <pc:sldChg chg="modSp">
        <pc:chgData name="Elana Fligg" userId="S::busefli1@leeds.ac.uk::cb062a66-a1db-4e49-aa07-625f5e1b05d3" providerId="AD" clId="Web-{9F61F7C8-936D-4C46-83E9-05B4AD83461E}" dt="2019-10-24T13:55:54.999" v="317" actId="20577"/>
        <pc:sldMkLst>
          <pc:docMk/>
          <pc:sldMk cId="1766626926" sldId="275"/>
        </pc:sldMkLst>
        <pc:spChg chg="mod">
          <ac:chgData name="Elana Fligg" userId="S::busefli1@leeds.ac.uk::cb062a66-a1db-4e49-aa07-625f5e1b05d3" providerId="AD" clId="Web-{9F61F7C8-936D-4C46-83E9-05B4AD83461E}" dt="2019-10-24T13:55:54.999" v="317" actId="20577"/>
          <ac:spMkLst>
            <pc:docMk/>
            <pc:sldMk cId="1766626926" sldId="275"/>
            <ac:spMk id="3" creationId="{00000000-0000-0000-0000-000000000000}"/>
          </ac:spMkLst>
        </pc:spChg>
      </pc:sldChg>
      <pc:sldChg chg="addSp modSp">
        <pc:chgData name="Elana Fligg" userId="S::busefli1@leeds.ac.uk::cb062a66-a1db-4e49-aa07-625f5e1b05d3" providerId="AD" clId="Web-{9F61F7C8-936D-4C46-83E9-05B4AD83461E}" dt="2019-10-24T13:39:19.720" v="26" actId="20577"/>
        <pc:sldMkLst>
          <pc:docMk/>
          <pc:sldMk cId="3838000333" sldId="279"/>
        </pc:sldMkLst>
        <pc:spChg chg="add">
          <ac:chgData name="Elana Fligg" userId="S::busefli1@leeds.ac.uk::cb062a66-a1db-4e49-aa07-625f5e1b05d3" providerId="AD" clId="Web-{9F61F7C8-936D-4C46-83E9-05B4AD83461E}" dt="2019-10-24T13:38:42.533" v="17"/>
          <ac:spMkLst>
            <pc:docMk/>
            <pc:sldMk cId="3838000333" sldId="279"/>
            <ac:spMk id="2" creationId="{2C75FAA0-39EA-4D94-926C-C1C26E4B59F9}"/>
          </ac:spMkLst>
        </pc:spChg>
        <pc:spChg chg="mod">
          <ac:chgData name="Elana Fligg" userId="S::busefli1@leeds.ac.uk::cb062a66-a1db-4e49-aa07-625f5e1b05d3" providerId="AD" clId="Web-{9F61F7C8-936D-4C46-83E9-05B4AD83461E}" dt="2019-10-24T13:38:25.393" v="15" actId="14100"/>
          <ac:spMkLst>
            <pc:docMk/>
            <pc:sldMk cId="3838000333" sldId="279"/>
            <ac:spMk id="5" creationId="{00000000-0000-0000-0000-000000000000}"/>
          </ac:spMkLst>
        </pc:spChg>
        <pc:spChg chg="add mod">
          <ac:chgData name="Elana Fligg" userId="S::busefli1@leeds.ac.uk::cb062a66-a1db-4e49-aa07-625f5e1b05d3" providerId="AD" clId="Web-{9F61F7C8-936D-4C46-83E9-05B4AD83461E}" dt="2019-10-24T13:39:19.720" v="26" actId="20577"/>
          <ac:spMkLst>
            <pc:docMk/>
            <pc:sldMk cId="3838000333" sldId="279"/>
            <ac:spMk id="7" creationId="{8344F1ED-9DBA-4216-BE5A-90491255F3F5}"/>
          </ac:spMkLst>
        </pc:spChg>
        <pc:picChg chg="mod">
          <ac:chgData name="Elana Fligg" userId="S::busefli1@leeds.ac.uk::cb062a66-a1db-4e49-aa07-625f5e1b05d3" providerId="AD" clId="Web-{9F61F7C8-936D-4C46-83E9-05B4AD83461E}" dt="2019-10-24T13:38:34.362" v="16" actId="1076"/>
          <ac:picMkLst>
            <pc:docMk/>
            <pc:sldMk cId="3838000333" sldId="279"/>
            <ac:picMk id="6" creationId="{00000000-0000-0000-0000-000000000000}"/>
          </ac:picMkLst>
        </pc:picChg>
      </pc:sldChg>
      <pc:sldChg chg="modSp">
        <pc:chgData name="Elana Fligg" userId="S::busefli1@leeds.ac.uk::cb062a66-a1db-4e49-aa07-625f5e1b05d3" providerId="AD" clId="Web-{9F61F7C8-936D-4C46-83E9-05B4AD83461E}" dt="2019-10-24T13:45:19.667" v="143" actId="20577"/>
        <pc:sldMkLst>
          <pc:docMk/>
          <pc:sldMk cId="1259089813" sldId="281"/>
        </pc:sldMkLst>
        <pc:spChg chg="mod">
          <ac:chgData name="Elana Fligg" userId="S::busefli1@leeds.ac.uk::cb062a66-a1db-4e49-aa07-625f5e1b05d3" providerId="AD" clId="Web-{9F61F7C8-936D-4C46-83E9-05B4AD83461E}" dt="2019-10-24T13:45:19.667" v="143" actId="20577"/>
          <ac:spMkLst>
            <pc:docMk/>
            <pc:sldMk cId="1259089813" sldId="281"/>
            <ac:spMk id="3" creationId="{00000000-0000-0000-0000-000000000000}"/>
          </ac:spMkLst>
        </pc:spChg>
      </pc:sldChg>
      <pc:sldChg chg="modSp">
        <pc:chgData name="Elana Fligg" userId="S::busefli1@leeds.ac.uk::cb062a66-a1db-4e49-aa07-625f5e1b05d3" providerId="AD" clId="Web-{9F61F7C8-936D-4C46-83E9-05B4AD83461E}" dt="2019-10-24T13:54:15.642" v="301" actId="20577"/>
        <pc:sldMkLst>
          <pc:docMk/>
          <pc:sldMk cId="3368568702" sldId="282"/>
        </pc:sldMkLst>
        <pc:spChg chg="mod">
          <ac:chgData name="Elana Fligg" userId="S::busefli1@leeds.ac.uk::cb062a66-a1db-4e49-aa07-625f5e1b05d3" providerId="AD" clId="Web-{9F61F7C8-936D-4C46-83E9-05B4AD83461E}" dt="2019-10-24T13:54:15.642" v="301" actId="20577"/>
          <ac:spMkLst>
            <pc:docMk/>
            <pc:sldMk cId="3368568702" sldId="282"/>
            <ac:spMk id="3" creationId="{00000000-0000-0000-0000-000000000000}"/>
          </ac:spMkLst>
        </pc:spChg>
      </pc:sldChg>
      <pc:sldChg chg="modSp">
        <pc:chgData name="Elana Fligg" userId="S::busefli1@leeds.ac.uk::cb062a66-a1db-4e49-aa07-625f5e1b05d3" providerId="AD" clId="Web-{9F61F7C8-936D-4C46-83E9-05B4AD83461E}" dt="2019-10-24T13:54:57.907" v="305" actId="20577"/>
        <pc:sldMkLst>
          <pc:docMk/>
          <pc:sldMk cId="4064359497" sldId="284"/>
        </pc:sldMkLst>
        <pc:spChg chg="mod">
          <ac:chgData name="Elana Fligg" userId="S::busefli1@leeds.ac.uk::cb062a66-a1db-4e49-aa07-625f5e1b05d3" providerId="AD" clId="Web-{9F61F7C8-936D-4C46-83E9-05B4AD83461E}" dt="2019-10-24T13:54:57.907" v="305" actId="20577"/>
          <ac:spMkLst>
            <pc:docMk/>
            <pc:sldMk cId="4064359497" sldId="284"/>
            <ac:spMk id="3" creationId="{00000000-0000-0000-0000-000000000000}"/>
          </ac:spMkLst>
        </pc:spChg>
      </pc:sldChg>
      <pc:sldChg chg="modSp">
        <pc:chgData name="Elana Fligg" userId="S::busefli1@leeds.ac.uk::cb062a66-a1db-4e49-aa07-625f5e1b05d3" providerId="AD" clId="Web-{9F61F7C8-936D-4C46-83E9-05B4AD83461E}" dt="2019-10-24T13:55:11" v="311" actId="20577"/>
        <pc:sldMkLst>
          <pc:docMk/>
          <pc:sldMk cId="2586194741" sldId="285"/>
        </pc:sldMkLst>
        <pc:spChg chg="mod">
          <ac:chgData name="Elana Fligg" userId="S::busefli1@leeds.ac.uk::cb062a66-a1db-4e49-aa07-625f5e1b05d3" providerId="AD" clId="Web-{9F61F7C8-936D-4C46-83E9-05B4AD83461E}" dt="2019-10-24T13:55:11" v="311" actId="20577"/>
          <ac:spMkLst>
            <pc:docMk/>
            <pc:sldMk cId="2586194741" sldId="285"/>
            <ac:spMk id="3" creationId="{00000000-0000-0000-0000-000000000000}"/>
          </ac:spMkLst>
        </pc:spChg>
      </pc:sldChg>
      <pc:sldChg chg="modSp">
        <pc:chgData name="Elana Fligg" userId="S::busefli1@leeds.ac.uk::cb062a66-a1db-4e49-aa07-625f5e1b05d3" providerId="AD" clId="Web-{9F61F7C8-936D-4C46-83E9-05B4AD83461E}" dt="2019-10-24T13:37:49.862" v="8" actId="20577"/>
        <pc:sldMkLst>
          <pc:docMk/>
          <pc:sldMk cId="1547255626" sldId="291"/>
        </pc:sldMkLst>
        <pc:spChg chg="mod">
          <ac:chgData name="Elana Fligg" userId="S::busefli1@leeds.ac.uk::cb062a66-a1db-4e49-aa07-625f5e1b05d3" providerId="AD" clId="Web-{9F61F7C8-936D-4C46-83E9-05B4AD83461E}" dt="2019-10-24T13:37:49.862" v="8" actId="20577"/>
          <ac:spMkLst>
            <pc:docMk/>
            <pc:sldMk cId="1547255626" sldId="291"/>
            <ac:spMk id="2" creationId="{00000000-0000-0000-0000-000000000000}"/>
          </ac:spMkLst>
        </pc:spChg>
      </pc:sldChg>
      <pc:sldChg chg="modSp">
        <pc:chgData name="Elana Fligg" userId="S::busefli1@leeds.ac.uk::cb062a66-a1db-4e49-aa07-625f5e1b05d3" providerId="AD" clId="Web-{9F61F7C8-936D-4C46-83E9-05B4AD83461E}" dt="2019-10-24T13:46:17.900" v="147" actId="20577"/>
        <pc:sldMkLst>
          <pc:docMk/>
          <pc:sldMk cId="3507439043" sldId="294"/>
        </pc:sldMkLst>
        <pc:spChg chg="mod">
          <ac:chgData name="Elana Fligg" userId="S::busefli1@leeds.ac.uk::cb062a66-a1db-4e49-aa07-625f5e1b05d3" providerId="AD" clId="Web-{9F61F7C8-936D-4C46-83E9-05B4AD83461E}" dt="2019-10-24T13:46:17.900" v="147" actId="20577"/>
          <ac:spMkLst>
            <pc:docMk/>
            <pc:sldMk cId="3507439043" sldId="294"/>
            <ac:spMk id="2" creationId="{00000000-0000-0000-0000-000000000000}"/>
          </ac:spMkLst>
        </pc:spChg>
      </pc:sldChg>
      <pc:sldChg chg="addSp modSp modNotes">
        <pc:chgData name="Elana Fligg" userId="S::busefli1@leeds.ac.uk::cb062a66-a1db-4e49-aa07-625f5e1b05d3" providerId="AD" clId="Web-{9F61F7C8-936D-4C46-83E9-05B4AD83461E}" dt="2019-10-24T13:51:09.926" v="223" actId="20577"/>
        <pc:sldMkLst>
          <pc:docMk/>
          <pc:sldMk cId="3607580040" sldId="295"/>
        </pc:sldMkLst>
        <pc:spChg chg="mod">
          <ac:chgData name="Elana Fligg" userId="S::busefli1@leeds.ac.uk::cb062a66-a1db-4e49-aa07-625f5e1b05d3" providerId="AD" clId="Web-{9F61F7C8-936D-4C46-83E9-05B4AD83461E}" dt="2019-10-24T13:50:02.099" v="206" actId="20577"/>
          <ac:spMkLst>
            <pc:docMk/>
            <pc:sldMk cId="3607580040" sldId="295"/>
            <ac:spMk id="2" creationId="{00000000-0000-0000-0000-000000000000}"/>
          </ac:spMkLst>
        </pc:spChg>
        <pc:spChg chg="mod">
          <ac:chgData name="Elana Fligg" userId="S::busefli1@leeds.ac.uk::cb062a66-a1db-4e49-aa07-625f5e1b05d3" providerId="AD" clId="Web-{9F61F7C8-936D-4C46-83E9-05B4AD83461E}" dt="2019-10-24T13:49:38.787" v="193" actId="14100"/>
          <ac:spMkLst>
            <pc:docMk/>
            <pc:sldMk cId="3607580040" sldId="295"/>
            <ac:spMk id="3" creationId="{00000000-0000-0000-0000-000000000000}"/>
          </ac:spMkLst>
        </pc:spChg>
        <pc:spChg chg="add mod">
          <ac:chgData name="Elana Fligg" userId="S::busefli1@leeds.ac.uk::cb062a66-a1db-4e49-aa07-625f5e1b05d3" providerId="AD" clId="Web-{9F61F7C8-936D-4C46-83E9-05B4AD83461E}" dt="2019-10-24T13:51:09.926" v="223" actId="20577"/>
          <ac:spMkLst>
            <pc:docMk/>
            <pc:sldMk cId="3607580040" sldId="295"/>
            <ac:spMk id="5" creationId="{F7A34181-7B66-424B-A9E2-657553BBB9DD}"/>
          </ac:spMkLst>
        </pc:spChg>
        <pc:picChg chg="mod">
          <ac:chgData name="Elana Fligg" userId="S::busefli1@leeds.ac.uk::cb062a66-a1db-4e49-aa07-625f5e1b05d3" providerId="AD" clId="Web-{9F61F7C8-936D-4C46-83E9-05B4AD83461E}" dt="2019-10-24T13:49:04.272" v="182" actId="1076"/>
          <ac:picMkLst>
            <pc:docMk/>
            <pc:sldMk cId="3607580040" sldId="295"/>
            <ac:picMk id="6" creationId="{70BC73B8-E37D-499D-ABB9-F5E90E02BB9C}"/>
          </ac:picMkLst>
        </pc:picChg>
      </pc:sldChg>
      <pc:sldChg chg="modSp">
        <pc:chgData name="Elana Fligg" userId="S::busefli1@leeds.ac.uk::cb062a66-a1db-4e49-aa07-625f5e1b05d3" providerId="AD" clId="Web-{9F61F7C8-936D-4C46-83E9-05B4AD83461E}" dt="2019-10-24T13:53:25.877" v="293" actId="20577"/>
        <pc:sldMkLst>
          <pc:docMk/>
          <pc:sldMk cId="1652890753" sldId="296"/>
        </pc:sldMkLst>
        <pc:spChg chg="mod">
          <ac:chgData name="Elana Fligg" userId="S::busefli1@leeds.ac.uk::cb062a66-a1db-4e49-aa07-625f5e1b05d3" providerId="AD" clId="Web-{9F61F7C8-936D-4C46-83E9-05B4AD83461E}" dt="2019-10-24T13:53:25.877" v="293" actId="20577"/>
          <ac:spMkLst>
            <pc:docMk/>
            <pc:sldMk cId="1652890753" sldId="296"/>
            <ac:spMk id="3" creationId="{00000000-0000-0000-0000-000000000000}"/>
          </ac:spMkLst>
        </pc:spChg>
      </pc:sldChg>
      <pc:sldChg chg="modSp">
        <pc:chgData name="Elana Fligg" userId="S::busefli1@leeds.ac.uk::cb062a66-a1db-4e49-aa07-625f5e1b05d3" providerId="AD" clId="Web-{9F61F7C8-936D-4C46-83E9-05B4AD83461E}" dt="2019-10-24T14:00:47.119" v="504" actId="20577"/>
        <pc:sldMkLst>
          <pc:docMk/>
          <pc:sldMk cId="2839727027" sldId="297"/>
        </pc:sldMkLst>
        <pc:spChg chg="mod">
          <ac:chgData name="Elana Fligg" userId="S::busefli1@leeds.ac.uk::cb062a66-a1db-4e49-aa07-625f5e1b05d3" providerId="AD" clId="Web-{9F61F7C8-936D-4C46-83E9-05B4AD83461E}" dt="2019-10-24T14:00:47.119" v="504" actId="20577"/>
          <ac:spMkLst>
            <pc:docMk/>
            <pc:sldMk cId="2839727027" sldId="297"/>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2A4036-6149-47D3-A305-A6889EBBB27B}" type="doc">
      <dgm:prSet loTypeId="urn:microsoft.com/office/officeart/2005/8/layout/process2" loCatId="process" qsTypeId="urn:microsoft.com/office/officeart/2005/8/quickstyle/simple1" qsCatId="simple" csTypeId="urn:microsoft.com/office/officeart/2005/8/colors/accent0_1" csCatId="mainScheme" phldr="1"/>
      <dgm:spPr/>
    </dgm:pt>
    <dgm:pt modelId="{BAE657D3-4C2A-49AD-B99F-67031ADD452B}">
      <dgm:prSet phldrT="[Text]" custT="1"/>
      <dgm:spPr>
        <a:xfrm>
          <a:off x="25662" y="4273"/>
          <a:ext cx="5892275" cy="767775"/>
        </a:xfrm>
        <a:prstGeom prst="roundRect">
          <a:avLst>
            <a:gd name="adj" fmla="val 10000"/>
          </a:avLst>
        </a:prstGeom>
        <a:solidFill>
          <a:sysClr val="window" lastClr="FFFFFF">
            <a:hueOff val="0"/>
            <a:satOff val="0"/>
            <a:lumOff val="0"/>
            <a:alphaOff val="0"/>
          </a:sysClr>
        </a:solidFill>
        <a:ln w="28575" cap="flat" cmpd="sng" algn="ctr">
          <a:solidFill>
            <a:srgbClr val="70AD47">
              <a:lumMod val="50000"/>
            </a:srgbClr>
          </a:solidFill>
          <a:prstDash val="solid"/>
          <a:miter lim="800000"/>
        </a:ln>
        <a:effectLst/>
      </dgm:spPr>
      <dgm:t>
        <a:bodyPr/>
        <a:lstStyle/>
        <a:p>
          <a:r>
            <a:rPr lang="en-US" sz="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Ambassadors book travel in advance, where possible. (If the journey costs more than £20 or you are unable to cover the cost yourself, </a:t>
          </a:r>
          <a:r>
            <a:rPr lang="en-US" sz="1200">
              <a:solidFill>
                <a:srgbClr val="FF0000"/>
              </a:solidFill>
              <a:latin typeface="Arial" panose="020B0604020202020204" pitchFamily="34" charset="0"/>
              <a:ea typeface="+mn-ea"/>
              <a:cs typeface="Arial" panose="020B0604020202020204" pitchFamily="34" charset="0"/>
            </a:rPr>
            <a:t>key contact </a:t>
          </a:r>
          <a:r>
            <a:rPr lang="en-US" sz="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can book for you).  </a:t>
          </a:r>
        </a:p>
      </dgm:t>
    </dgm:pt>
    <dgm:pt modelId="{9D2B2502-E38A-45E9-9C75-6927C3DC9CA5}" type="parTrans" cxnId="{AAC74A8A-750F-48C8-B55D-AD5590CE6BD5}">
      <dgm:prSet/>
      <dgm:spPr/>
      <dgm:t>
        <a:bodyPr/>
        <a:lstStyle/>
        <a:p>
          <a:endParaRPr lang="en-US"/>
        </a:p>
      </dgm:t>
    </dgm:pt>
    <dgm:pt modelId="{3CCAF415-B455-4720-8195-BB7CCB0446DA}" type="sibTrans" cxnId="{AAC74A8A-750F-48C8-B55D-AD5590CE6BD5}">
      <dgm:prSet/>
      <dgm:spPr>
        <a:xfrm rot="5372930">
          <a:off x="2726056" y="813009"/>
          <a:ext cx="502812" cy="588474"/>
        </a:xfrm>
        <a:prstGeom prst="rightArrow">
          <a:avLst>
            <a:gd name="adj1" fmla="val 60000"/>
            <a:gd name="adj2" fmla="val 50000"/>
          </a:avLst>
        </a:prstGeom>
        <a:solidFill>
          <a:srgbClr val="70AD47"/>
        </a:solidFill>
        <a:ln>
          <a:solidFill>
            <a:srgbClr val="70AD47">
              <a:lumMod val="50000"/>
            </a:srgbClr>
          </a:solidFill>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14F891A4-0925-4FA9-9D8F-821A69B23965}">
      <dgm:prSet phldrT="[Text]" custT="1"/>
      <dgm:spPr>
        <a:xfrm>
          <a:off x="45872" y="3881990"/>
          <a:ext cx="5851855" cy="904811"/>
        </a:xfrm>
        <a:prstGeom prst="roundRect">
          <a:avLst>
            <a:gd name="adj" fmla="val 10000"/>
          </a:avLst>
        </a:prstGeom>
        <a:solidFill>
          <a:sysClr val="window" lastClr="FFFFFF">
            <a:hueOff val="0"/>
            <a:satOff val="0"/>
            <a:lumOff val="0"/>
            <a:alphaOff val="0"/>
          </a:sysClr>
        </a:solidFill>
        <a:ln w="28575" cap="flat" cmpd="sng" algn="ctr">
          <a:solidFill>
            <a:srgbClr val="70AD47">
              <a:lumMod val="50000"/>
            </a:srgbClr>
          </a:solidFill>
          <a:prstDash val="solid"/>
          <a:miter lim="800000"/>
        </a:ln>
        <a:effectLst/>
      </dgm:spPr>
      <dgm:t>
        <a:bodyPr/>
        <a:lstStyle/>
        <a:p>
          <a:r>
            <a:rPr lang="en-US" sz="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Ambassadors should bring travel and lunch expense recipts to the Team assistant within 6 weeks of the talk. </a:t>
          </a:r>
          <a:r>
            <a:rPr lang="en-US" sz="1200" i="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N.B Lunch expenses can only be claimed under certain circumstances</a:t>
          </a:r>
          <a:r>
            <a:rPr lang="en-US" sz="1200" i="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1200" i="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See </a:t>
          </a:r>
          <a:r>
            <a:rPr lang="en-US" sz="1200" i="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Section 6 </a:t>
          </a:r>
          <a:r>
            <a:rPr lang="en-US" sz="1200" i="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on expenses</a:t>
          </a:r>
          <a:r>
            <a:rPr lang="en-US" sz="1200" i="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1200" i="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for more information</a:t>
          </a:r>
          <a:r>
            <a:rPr lang="en-US" sz="1200" i="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p>
      </dgm:t>
    </dgm:pt>
    <dgm:pt modelId="{A8ED1DD2-FC62-43C7-9BE4-CB6840EF2D1D}" type="parTrans" cxnId="{9A34772C-5689-4150-BFA0-6B94887503BC}">
      <dgm:prSet/>
      <dgm:spPr/>
      <dgm:t>
        <a:bodyPr/>
        <a:lstStyle/>
        <a:p>
          <a:endParaRPr lang="en-US"/>
        </a:p>
      </dgm:t>
    </dgm:pt>
    <dgm:pt modelId="{707C2838-E00F-48E8-8844-84055A2CEE1B}" type="sibTrans" cxnId="{9A34772C-5689-4150-BFA0-6B94887503BC}">
      <dgm:prSet/>
      <dgm:spPr/>
      <dgm:t>
        <a:bodyPr/>
        <a:lstStyle/>
        <a:p>
          <a:endParaRPr lang="en-US"/>
        </a:p>
      </dgm:t>
    </dgm:pt>
    <dgm:pt modelId="{6DC4C8EA-BFC6-4AED-A162-F3BB78CC142D}">
      <dgm:prSet custT="1"/>
      <dgm:spPr>
        <a:xfrm>
          <a:off x="45945" y="2522222"/>
          <a:ext cx="5851708" cy="705907"/>
        </a:xfrm>
        <a:prstGeom prst="roundRect">
          <a:avLst>
            <a:gd name="adj" fmla="val 10000"/>
          </a:avLst>
        </a:prstGeom>
        <a:solidFill>
          <a:sysClr val="window" lastClr="FFFFFF">
            <a:hueOff val="0"/>
            <a:satOff val="0"/>
            <a:lumOff val="0"/>
            <a:alphaOff val="0"/>
          </a:sysClr>
        </a:solidFill>
        <a:ln w="28575" cap="flat" cmpd="sng" algn="ctr">
          <a:solidFill>
            <a:srgbClr val="70AD47">
              <a:lumMod val="50000"/>
            </a:srgbClr>
          </a:solidFill>
          <a:prstDash val="solid"/>
          <a:miter lim="800000"/>
        </a:ln>
        <a:effectLst/>
      </dgm:spPr>
      <dgm:t>
        <a:bodyPr/>
        <a:lstStyle/>
        <a:p>
          <a:r>
            <a:rPr lang="en-US" sz="1400">
              <a:solidFill>
                <a:sysClr val="windowText" lastClr="000000">
                  <a:hueOff val="0"/>
                  <a:satOff val="0"/>
                  <a:lumOff val="0"/>
                  <a:alphaOff val="0"/>
                </a:sysClr>
              </a:solidFill>
              <a:latin typeface="Calibri" panose="020F0502020204030204"/>
              <a:ea typeface="+mn-ea"/>
              <a:cs typeface="+mn-cs"/>
            </a:rPr>
            <a:t>Aft</a:t>
          </a:r>
          <a:r>
            <a:rPr lang="en-US" sz="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er the talk, Ambassadors complete any feedback required of them. Online timesheets should be completed within 1 week. </a:t>
          </a:r>
        </a:p>
      </dgm:t>
    </dgm:pt>
    <dgm:pt modelId="{D1A2D56F-B2DA-4DA5-B87E-A4296AA85251}" type="parTrans" cxnId="{24652375-5E3F-440D-9729-905C856C8375}">
      <dgm:prSet/>
      <dgm:spPr/>
      <dgm:t>
        <a:bodyPr/>
        <a:lstStyle/>
        <a:p>
          <a:endParaRPr lang="en-US"/>
        </a:p>
      </dgm:t>
    </dgm:pt>
    <dgm:pt modelId="{A12D74B7-AEE9-40B8-AC7D-74AD3349A7F8}" type="sibTrans" cxnId="{24652375-5E3F-440D-9729-905C856C8375}">
      <dgm:prSet/>
      <dgm:spPr>
        <a:xfrm rot="5400000">
          <a:off x="2726602" y="3260823"/>
          <a:ext cx="490395" cy="588474"/>
        </a:xfrm>
        <a:prstGeom prst="rightArrow">
          <a:avLst>
            <a:gd name="adj1" fmla="val 60000"/>
            <a:gd name="adj2" fmla="val 50000"/>
          </a:avLst>
        </a:prstGeom>
        <a:solidFill>
          <a:srgbClr val="70AD47"/>
        </a:solidFill>
        <a:ln>
          <a:solidFill>
            <a:srgbClr val="70AD47">
              <a:lumMod val="50000"/>
            </a:srgbClr>
          </a:solidFill>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0C4A93E8-4020-4444-8BB6-0ED5CA11142A}">
      <dgm:prSet custT="1"/>
      <dgm:spPr>
        <a:xfrm>
          <a:off x="56160" y="1442444"/>
          <a:ext cx="5851366" cy="442454"/>
        </a:xfrm>
        <a:prstGeom prst="roundRect">
          <a:avLst>
            <a:gd name="adj" fmla="val 10000"/>
          </a:avLst>
        </a:prstGeom>
        <a:solidFill>
          <a:sysClr val="window" lastClr="FFFFFF">
            <a:hueOff val="0"/>
            <a:satOff val="0"/>
            <a:lumOff val="0"/>
            <a:alphaOff val="0"/>
          </a:sysClr>
        </a:solidFill>
        <a:ln w="28575" cap="flat" cmpd="sng" algn="ctr">
          <a:solidFill>
            <a:srgbClr val="70AD47">
              <a:lumMod val="50000"/>
            </a:srgbClr>
          </a:solidFill>
          <a:prstDash val="solid"/>
          <a:miter lim="800000"/>
        </a:ln>
        <a:effectLst/>
      </dgm:spPr>
      <dgm:t>
        <a:bodyPr/>
        <a:lstStyle/>
        <a:p>
          <a:r>
            <a:rPr lang="en-US" sz="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Visit to the school to present talks!</a:t>
          </a:r>
        </a:p>
      </dgm:t>
    </dgm:pt>
    <dgm:pt modelId="{7D217CC6-CEBC-4080-9477-3F399B5B3EED}" type="parTrans" cxnId="{BBCBD89B-FBC8-4FB9-B2D9-5DD199FCF66C}">
      <dgm:prSet/>
      <dgm:spPr/>
      <dgm:t>
        <a:bodyPr/>
        <a:lstStyle/>
        <a:p>
          <a:endParaRPr lang="en-US"/>
        </a:p>
      </dgm:t>
    </dgm:pt>
    <dgm:pt modelId="{7A513342-BD46-4DE9-88F4-610A4AD9F9AB}" type="sibTrans" cxnId="{BBCBD89B-FBC8-4FB9-B2D9-5DD199FCF66C}">
      <dgm:prSet/>
      <dgm:spPr>
        <a:xfrm rot="5428500">
          <a:off x="2738363" y="1909323"/>
          <a:ext cx="478009" cy="588474"/>
        </a:xfrm>
        <a:prstGeom prst="rightArrow">
          <a:avLst>
            <a:gd name="adj1" fmla="val 60000"/>
            <a:gd name="adj2" fmla="val 50000"/>
          </a:avLst>
        </a:prstGeom>
        <a:solidFill>
          <a:srgbClr val="70AD47"/>
        </a:solidFill>
        <a:ln>
          <a:solidFill>
            <a:srgbClr val="70AD47">
              <a:lumMod val="50000"/>
            </a:srgbClr>
          </a:solidFill>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465F81A5-D6DE-4DF2-807E-31E20DBC9954}" type="pres">
      <dgm:prSet presAssocID="{452A4036-6149-47D3-A305-A6889EBBB27B}" presName="linearFlow" presStyleCnt="0">
        <dgm:presLayoutVars>
          <dgm:resizeHandles val="exact"/>
        </dgm:presLayoutVars>
      </dgm:prSet>
      <dgm:spPr/>
    </dgm:pt>
    <dgm:pt modelId="{4CFA2DFE-90E6-49F1-AB2F-7F9BE171AF20}" type="pres">
      <dgm:prSet presAssocID="{BAE657D3-4C2A-49AD-B99F-67031ADD452B}" presName="node" presStyleLbl="node1" presStyleIdx="0" presStyleCnt="4" custScaleX="241111" custScaleY="58711">
        <dgm:presLayoutVars>
          <dgm:bulletEnabled val="1"/>
        </dgm:presLayoutVars>
      </dgm:prSet>
      <dgm:spPr/>
      <dgm:t>
        <a:bodyPr/>
        <a:lstStyle/>
        <a:p>
          <a:endParaRPr lang="en-US"/>
        </a:p>
      </dgm:t>
    </dgm:pt>
    <dgm:pt modelId="{CF0C774A-7FBC-4BEE-A34D-44F307F40B1C}" type="pres">
      <dgm:prSet presAssocID="{3CCAF415-B455-4720-8195-BB7CCB0446DA}" presName="sibTrans" presStyleLbl="sibTrans2D1" presStyleIdx="0" presStyleCnt="3"/>
      <dgm:spPr/>
      <dgm:t>
        <a:bodyPr/>
        <a:lstStyle/>
        <a:p>
          <a:endParaRPr lang="en-US"/>
        </a:p>
      </dgm:t>
    </dgm:pt>
    <dgm:pt modelId="{55AC03EC-C01C-4875-8602-7C0EFFECDEA2}" type="pres">
      <dgm:prSet presAssocID="{3CCAF415-B455-4720-8195-BB7CCB0446DA}" presName="connectorText" presStyleLbl="sibTrans2D1" presStyleIdx="0" presStyleCnt="3"/>
      <dgm:spPr/>
      <dgm:t>
        <a:bodyPr/>
        <a:lstStyle/>
        <a:p>
          <a:endParaRPr lang="en-US"/>
        </a:p>
      </dgm:t>
    </dgm:pt>
    <dgm:pt modelId="{18BD2E26-FD12-4FE8-BC1E-952232096293}" type="pres">
      <dgm:prSet presAssocID="{0C4A93E8-4020-4444-8BB6-0ED5CA11142A}" presName="node" presStyleLbl="node1" presStyleIdx="1" presStyleCnt="4" custScaleX="239437" custScaleY="33834" custLinFactNeighborX="411" custLinFactNeighborY="2529">
        <dgm:presLayoutVars>
          <dgm:bulletEnabled val="1"/>
        </dgm:presLayoutVars>
      </dgm:prSet>
      <dgm:spPr/>
      <dgm:t>
        <a:bodyPr/>
        <a:lstStyle/>
        <a:p>
          <a:endParaRPr lang="en-US"/>
        </a:p>
      </dgm:t>
    </dgm:pt>
    <dgm:pt modelId="{D0B2D943-D7D6-43CB-82A8-C53AB76ECBD0}" type="pres">
      <dgm:prSet presAssocID="{7A513342-BD46-4DE9-88F4-610A4AD9F9AB}" presName="sibTrans" presStyleLbl="sibTrans2D1" presStyleIdx="1" presStyleCnt="3"/>
      <dgm:spPr/>
      <dgm:t>
        <a:bodyPr/>
        <a:lstStyle/>
        <a:p>
          <a:endParaRPr lang="en-US"/>
        </a:p>
      </dgm:t>
    </dgm:pt>
    <dgm:pt modelId="{74994403-3AF7-4380-9150-BD81F46001D9}" type="pres">
      <dgm:prSet presAssocID="{7A513342-BD46-4DE9-88F4-610A4AD9F9AB}" presName="connectorText" presStyleLbl="sibTrans2D1" presStyleIdx="1" presStyleCnt="3"/>
      <dgm:spPr/>
      <dgm:t>
        <a:bodyPr/>
        <a:lstStyle/>
        <a:p>
          <a:endParaRPr lang="en-US"/>
        </a:p>
      </dgm:t>
    </dgm:pt>
    <dgm:pt modelId="{0985A796-DCFA-472B-B861-B820757BD0C7}" type="pres">
      <dgm:prSet presAssocID="{6DC4C8EA-BFC6-4AED-A162-F3BB78CC142D}" presName="node" presStyleLbl="node1" presStyleIdx="2" presStyleCnt="4" custScaleX="239451" custScaleY="53980">
        <dgm:presLayoutVars>
          <dgm:bulletEnabled val="1"/>
        </dgm:presLayoutVars>
      </dgm:prSet>
      <dgm:spPr/>
      <dgm:t>
        <a:bodyPr/>
        <a:lstStyle/>
        <a:p>
          <a:endParaRPr lang="en-US"/>
        </a:p>
      </dgm:t>
    </dgm:pt>
    <dgm:pt modelId="{3852B211-FEA9-4A06-9E62-7EFC7E5754CD}" type="pres">
      <dgm:prSet presAssocID="{A12D74B7-AEE9-40B8-AC7D-74AD3349A7F8}" presName="sibTrans" presStyleLbl="sibTrans2D1" presStyleIdx="2" presStyleCnt="3"/>
      <dgm:spPr/>
      <dgm:t>
        <a:bodyPr/>
        <a:lstStyle/>
        <a:p>
          <a:endParaRPr lang="en-US"/>
        </a:p>
      </dgm:t>
    </dgm:pt>
    <dgm:pt modelId="{24058B6F-1662-4AC4-92FF-6142850CEC88}" type="pres">
      <dgm:prSet presAssocID="{A12D74B7-AEE9-40B8-AC7D-74AD3349A7F8}" presName="connectorText" presStyleLbl="sibTrans2D1" presStyleIdx="2" presStyleCnt="3"/>
      <dgm:spPr/>
      <dgm:t>
        <a:bodyPr/>
        <a:lstStyle/>
        <a:p>
          <a:endParaRPr lang="en-US"/>
        </a:p>
      </dgm:t>
    </dgm:pt>
    <dgm:pt modelId="{6B0AFBCA-01DD-472A-96A9-60B6E10EE77D}" type="pres">
      <dgm:prSet presAssocID="{14F891A4-0925-4FA9-9D8F-821A69B23965}" presName="node" presStyleLbl="node1" presStyleIdx="3" presStyleCnt="4" custScaleX="239457" custScaleY="69190">
        <dgm:presLayoutVars>
          <dgm:bulletEnabled val="1"/>
        </dgm:presLayoutVars>
      </dgm:prSet>
      <dgm:spPr/>
      <dgm:t>
        <a:bodyPr/>
        <a:lstStyle/>
        <a:p>
          <a:endParaRPr lang="en-US"/>
        </a:p>
      </dgm:t>
    </dgm:pt>
  </dgm:ptLst>
  <dgm:cxnLst>
    <dgm:cxn modelId="{1631CFB3-9957-4DB5-B92F-DA3BCF731833}" type="presOf" srcId="{452A4036-6149-47D3-A305-A6889EBBB27B}" destId="{465F81A5-D6DE-4DF2-807E-31E20DBC9954}" srcOrd="0" destOrd="0" presId="urn:microsoft.com/office/officeart/2005/8/layout/process2"/>
    <dgm:cxn modelId="{9DB9422F-E54F-4A96-A538-3292AA5C7EA2}" type="presOf" srcId="{6DC4C8EA-BFC6-4AED-A162-F3BB78CC142D}" destId="{0985A796-DCFA-472B-B861-B820757BD0C7}" srcOrd="0" destOrd="0" presId="urn:microsoft.com/office/officeart/2005/8/layout/process2"/>
    <dgm:cxn modelId="{D3F79AF3-E6E1-443C-8B4E-09552970096E}" type="presOf" srcId="{A12D74B7-AEE9-40B8-AC7D-74AD3349A7F8}" destId="{3852B211-FEA9-4A06-9E62-7EFC7E5754CD}" srcOrd="0" destOrd="0" presId="urn:microsoft.com/office/officeart/2005/8/layout/process2"/>
    <dgm:cxn modelId="{77FA8BEF-0684-416C-9545-9013A138E113}" type="presOf" srcId="{0C4A93E8-4020-4444-8BB6-0ED5CA11142A}" destId="{18BD2E26-FD12-4FE8-BC1E-952232096293}" srcOrd="0" destOrd="0" presId="urn:microsoft.com/office/officeart/2005/8/layout/process2"/>
    <dgm:cxn modelId="{7168B908-255A-4164-8A31-FE08D3B53BE9}" type="presOf" srcId="{3CCAF415-B455-4720-8195-BB7CCB0446DA}" destId="{55AC03EC-C01C-4875-8602-7C0EFFECDEA2}" srcOrd="1" destOrd="0" presId="urn:microsoft.com/office/officeart/2005/8/layout/process2"/>
    <dgm:cxn modelId="{309C51BF-8699-4FD8-9816-D252B01195E2}" type="presOf" srcId="{7A513342-BD46-4DE9-88F4-610A4AD9F9AB}" destId="{74994403-3AF7-4380-9150-BD81F46001D9}" srcOrd="1" destOrd="0" presId="urn:microsoft.com/office/officeart/2005/8/layout/process2"/>
    <dgm:cxn modelId="{EE64E72E-9F4A-4FCA-8F30-86054B352241}" type="presOf" srcId="{3CCAF415-B455-4720-8195-BB7CCB0446DA}" destId="{CF0C774A-7FBC-4BEE-A34D-44F307F40B1C}" srcOrd="0" destOrd="0" presId="urn:microsoft.com/office/officeart/2005/8/layout/process2"/>
    <dgm:cxn modelId="{E128B32A-34EA-4CB0-8613-F1FCFB8B88B8}" type="presOf" srcId="{14F891A4-0925-4FA9-9D8F-821A69B23965}" destId="{6B0AFBCA-01DD-472A-96A9-60B6E10EE77D}" srcOrd="0" destOrd="0" presId="urn:microsoft.com/office/officeart/2005/8/layout/process2"/>
    <dgm:cxn modelId="{ED350781-C38A-4B24-ACF0-ED5F9A7548EE}" type="presOf" srcId="{A12D74B7-AEE9-40B8-AC7D-74AD3349A7F8}" destId="{24058B6F-1662-4AC4-92FF-6142850CEC88}" srcOrd="1" destOrd="0" presId="urn:microsoft.com/office/officeart/2005/8/layout/process2"/>
    <dgm:cxn modelId="{BBCBD89B-FBC8-4FB9-B2D9-5DD199FCF66C}" srcId="{452A4036-6149-47D3-A305-A6889EBBB27B}" destId="{0C4A93E8-4020-4444-8BB6-0ED5CA11142A}" srcOrd="1" destOrd="0" parTransId="{7D217CC6-CEBC-4080-9477-3F399B5B3EED}" sibTransId="{7A513342-BD46-4DE9-88F4-610A4AD9F9AB}"/>
    <dgm:cxn modelId="{AAC74A8A-750F-48C8-B55D-AD5590CE6BD5}" srcId="{452A4036-6149-47D3-A305-A6889EBBB27B}" destId="{BAE657D3-4C2A-49AD-B99F-67031ADD452B}" srcOrd="0" destOrd="0" parTransId="{9D2B2502-E38A-45E9-9C75-6927C3DC9CA5}" sibTransId="{3CCAF415-B455-4720-8195-BB7CCB0446DA}"/>
    <dgm:cxn modelId="{9A34772C-5689-4150-BFA0-6B94887503BC}" srcId="{452A4036-6149-47D3-A305-A6889EBBB27B}" destId="{14F891A4-0925-4FA9-9D8F-821A69B23965}" srcOrd="3" destOrd="0" parTransId="{A8ED1DD2-FC62-43C7-9BE4-CB6840EF2D1D}" sibTransId="{707C2838-E00F-48E8-8844-84055A2CEE1B}"/>
    <dgm:cxn modelId="{6B6A2ACB-ECBF-4813-9514-3FADAA049BBE}" type="presOf" srcId="{BAE657D3-4C2A-49AD-B99F-67031ADD452B}" destId="{4CFA2DFE-90E6-49F1-AB2F-7F9BE171AF20}" srcOrd="0" destOrd="0" presId="urn:microsoft.com/office/officeart/2005/8/layout/process2"/>
    <dgm:cxn modelId="{24652375-5E3F-440D-9729-905C856C8375}" srcId="{452A4036-6149-47D3-A305-A6889EBBB27B}" destId="{6DC4C8EA-BFC6-4AED-A162-F3BB78CC142D}" srcOrd="2" destOrd="0" parTransId="{D1A2D56F-B2DA-4DA5-B87E-A4296AA85251}" sibTransId="{A12D74B7-AEE9-40B8-AC7D-74AD3349A7F8}"/>
    <dgm:cxn modelId="{AB965BAC-41DE-4512-BA91-C74B0752B5D5}" type="presOf" srcId="{7A513342-BD46-4DE9-88F4-610A4AD9F9AB}" destId="{D0B2D943-D7D6-43CB-82A8-C53AB76ECBD0}" srcOrd="0" destOrd="0" presId="urn:microsoft.com/office/officeart/2005/8/layout/process2"/>
    <dgm:cxn modelId="{1C276539-CCF7-4AA2-9FAB-A6CED906C12A}" type="presParOf" srcId="{465F81A5-D6DE-4DF2-807E-31E20DBC9954}" destId="{4CFA2DFE-90E6-49F1-AB2F-7F9BE171AF20}" srcOrd="0" destOrd="0" presId="urn:microsoft.com/office/officeart/2005/8/layout/process2"/>
    <dgm:cxn modelId="{5759799F-A27D-49F0-9366-C0C7B728C0EE}" type="presParOf" srcId="{465F81A5-D6DE-4DF2-807E-31E20DBC9954}" destId="{CF0C774A-7FBC-4BEE-A34D-44F307F40B1C}" srcOrd="1" destOrd="0" presId="urn:microsoft.com/office/officeart/2005/8/layout/process2"/>
    <dgm:cxn modelId="{B188F380-9FBF-4FD6-96DC-A51583C2535D}" type="presParOf" srcId="{CF0C774A-7FBC-4BEE-A34D-44F307F40B1C}" destId="{55AC03EC-C01C-4875-8602-7C0EFFECDEA2}" srcOrd="0" destOrd="0" presId="urn:microsoft.com/office/officeart/2005/8/layout/process2"/>
    <dgm:cxn modelId="{639F75D6-EEB2-4A78-8822-007F50B58854}" type="presParOf" srcId="{465F81A5-D6DE-4DF2-807E-31E20DBC9954}" destId="{18BD2E26-FD12-4FE8-BC1E-952232096293}" srcOrd="2" destOrd="0" presId="urn:microsoft.com/office/officeart/2005/8/layout/process2"/>
    <dgm:cxn modelId="{A90F7772-43EF-4F3E-B146-A63267EB6C73}" type="presParOf" srcId="{465F81A5-D6DE-4DF2-807E-31E20DBC9954}" destId="{D0B2D943-D7D6-43CB-82A8-C53AB76ECBD0}" srcOrd="3" destOrd="0" presId="urn:microsoft.com/office/officeart/2005/8/layout/process2"/>
    <dgm:cxn modelId="{DA29D8F1-668D-4DC9-8D72-7D7AF50804BB}" type="presParOf" srcId="{D0B2D943-D7D6-43CB-82A8-C53AB76ECBD0}" destId="{74994403-3AF7-4380-9150-BD81F46001D9}" srcOrd="0" destOrd="0" presId="urn:microsoft.com/office/officeart/2005/8/layout/process2"/>
    <dgm:cxn modelId="{84DA6E80-07B3-451C-90A9-E67A2B4B09F9}" type="presParOf" srcId="{465F81A5-D6DE-4DF2-807E-31E20DBC9954}" destId="{0985A796-DCFA-472B-B861-B820757BD0C7}" srcOrd="4" destOrd="0" presId="urn:microsoft.com/office/officeart/2005/8/layout/process2"/>
    <dgm:cxn modelId="{2E43A5EC-0F41-4D4E-951C-ED14D99C26BC}" type="presParOf" srcId="{465F81A5-D6DE-4DF2-807E-31E20DBC9954}" destId="{3852B211-FEA9-4A06-9E62-7EFC7E5754CD}" srcOrd="5" destOrd="0" presId="urn:microsoft.com/office/officeart/2005/8/layout/process2"/>
    <dgm:cxn modelId="{DFC2EFAC-D43B-40AA-98DC-8B8119DFEF2C}" type="presParOf" srcId="{3852B211-FEA9-4A06-9E62-7EFC7E5754CD}" destId="{24058B6F-1662-4AC4-92FF-6142850CEC88}" srcOrd="0" destOrd="0" presId="urn:microsoft.com/office/officeart/2005/8/layout/process2"/>
    <dgm:cxn modelId="{DA0BE031-8AF4-4F70-8F4B-2C315CDE9FD4}" type="presParOf" srcId="{465F81A5-D6DE-4DF2-807E-31E20DBC9954}" destId="{6B0AFBCA-01DD-472A-96A9-60B6E10EE77D}"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A2DFE-90E6-49F1-AB2F-7F9BE171AF20}">
      <dsp:nvSpPr>
        <dsp:cNvPr id="0" name=""/>
        <dsp:cNvSpPr/>
      </dsp:nvSpPr>
      <dsp:spPr>
        <a:xfrm>
          <a:off x="0" y="5288"/>
          <a:ext cx="5325035" cy="613862"/>
        </a:xfrm>
        <a:prstGeom prst="roundRect">
          <a:avLst>
            <a:gd name="adj" fmla="val 10000"/>
          </a:avLst>
        </a:prstGeom>
        <a:solidFill>
          <a:sysClr val="window" lastClr="FFFFFF">
            <a:hueOff val="0"/>
            <a:satOff val="0"/>
            <a:lumOff val="0"/>
            <a:alphaOff val="0"/>
          </a:sysClr>
        </a:solidFill>
        <a:ln w="28575" cap="flat" cmpd="sng" algn="ctr">
          <a:solidFill>
            <a:srgbClr val="70AD47">
              <a:lumMod val="50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Ambassadors book travel in advance, where possible. (If the journey costs more than £20 or you are unable to cover the cost yourself, </a:t>
          </a:r>
          <a:r>
            <a:rPr lang="en-US" sz="1200" kern="1200">
              <a:solidFill>
                <a:srgbClr val="FF0000"/>
              </a:solidFill>
              <a:latin typeface="Arial" panose="020B0604020202020204" pitchFamily="34" charset="0"/>
              <a:ea typeface="+mn-ea"/>
              <a:cs typeface="Arial" panose="020B0604020202020204" pitchFamily="34" charset="0"/>
            </a:rPr>
            <a:t>key contact </a:t>
          </a:r>
          <a:r>
            <a:rPr lang="en-US" sz="12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can book for you).  </a:t>
          </a:r>
        </a:p>
      </dsp:txBody>
      <dsp:txXfrm>
        <a:off x="17979" y="23267"/>
        <a:ext cx="5289077" cy="577904"/>
      </dsp:txXfrm>
    </dsp:sp>
    <dsp:sp modelId="{CF0C774A-7FBC-4BEE-A34D-44F307F40B1C}">
      <dsp:nvSpPr>
        <dsp:cNvPr id="0" name=""/>
        <dsp:cNvSpPr/>
      </dsp:nvSpPr>
      <dsp:spPr>
        <a:xfrm rot="5369402">
          <a:off x="2466625" y="651901"/>
          <a:ext cx="402019" cy="470505"/>
        </a:xfrm>
        <a:prstGeom prst="rightArrow">
          <a:avLst>
            <a:gd name="adj1" fmla="val 60000"/>
            <a:gd name="adj2" fmla="val 50000"/>
          </a:avLst>
        </a:prstGeom>
        <a:solidFill>
          <a:srgbClr val="70AD47"/>
        </a:solidFill>
        <a:ln>
          <a:solidFill>
            <a:srgbClr val="70AD47">
              <a:lumMod val="50000"/>
            </a:srgb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solidFill>
              <a:sysClr val="windowText" lastClr="000000">
                <a:hueOff val="0"/>
                <a:satOff val="0"/>
                <a:lumOff val="0"/>
                <a:alphaOff val="0"/>
              </a:sysClr>
            </a:solidFill>
            <a:latin typeface="Calibri" panose="020F0502020204030204"/>
            <a:ea typeface="+mn-ea"/>
            <a:cs typeface="+mn-cs"/>
          </a:endParaRPr>
        </a:p>
      </dsp:txBody>
      <dsp:txXfrm rot="-5400000">
        <a:off x="2525946" y="686146"/>
        <a:ext cx="282303" cy="281413"/>
      </dsp:txXfrm>
    </dsp:sp>
    <dsp:sp modelId="{18BD2E26-FD12-4FE8-BC1E-952232096293}">
      <dsp:nvSpPr>
        <dsp:cNvPr id="0" name=""/>
        <dsp:cNvSpPr/>
      </dsp:nvSpPr>
      <dsp:spPr>
        <a:xfrm>
          <a:off x="27562" y="1155156"/>
          <a:ext cx="5288064" cy="353757"/>
        </a:xfrm>
        <a:prstGeom prst="roundRect">
          <a:avLst>
            <a:gd name="adj" fmla="val 10000"/>
          </a:avLst>
        </a:prstGeom>
        <a:solidFill>
          <a:sysClr val="window" lastClr="FFFFFF">
            <a:hueOff val="0"/>
            <a:satOff val="0"/>
            <a:lumOff val="0"/>
            <a:alphaOff val="0"/>
          </a:sysClr>
        </a:solidFill>
        <a:ln w="28575" cap="flat" cmpd="sng" algn="ctr">
          <a:solidFill>
            <a:srgbClr val="70AD47">
              <a:lumMod val="50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Visit to the school to present talks!</a:t>
          </a:r>
        </a:p>
      </dsp:txBody>
      <dsp:txXfrm>
        <a:off x="37923" y="1165517"/>
        <a:ext cx="5267342" cy="333035"/>
      </dsp:txXfrm>
    </dsp:sp>
    <dsp:sp modelId="{D0B2D943-D7D6-43CB-82A8-C53AB76ECBD0}">
      <dsp:nvSpPr>
        <dsp:cNvPr id="0" name=""/>
        <dsp:cNvSpPr/>
      </dsp:nvSpPr>
      <dsp:spPr>
        <a:xfrm rot="5432214">
          <a:off x="2476455" y="1528442"/>
          <a:ext cx="382188" cy="470505"/>
        </a:xfrm>
        <a:prstGeom prst="rightArrow">
          <a:avLst>
            <a:gd name="adj1" fmla="val 60000"/>
            <a:gd name="adj2" fmla="val 50000"/>
          </a:avLst>
        </a:prstGeom>
        <a:solidFill>
          <a:srgbClr val="70AD47"/>
        </a:solidFill>
        <a:ln>
          <a:solidFill>
            <a:srgbClr val="70AD47">
              <a:lumMod val="50000"/>
            </a:srgb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solidFill>
              <a:sysClr val="windowText" lastClr="000000">
                <a:hueOff val="0"/>
                <a:satOff val="0"/>
                <a:lumOff val="0"/>
                <a:alphaOff val="0"/>
              </a:sysClr>
            </a:solidFill>
            <a:latin typeface="Calibri" panose="020F0502020204030204"/>
            <a:ea typeface="+mn-ea"/>
            <a:cs typeface="+mn-cs"/>
          </a:endParaRPr>
        </a:p>
      </dsp:txBody>
      <dsp:txXfrm rot="-5400000">
        <a:off x="2526935" y="1572603"/>
        <a:ext cx="282303" cy="267532"/>
      </dsp:txXfrm>
    </dsp:sp>
    <dsp:sp modelId="{0985A796-DCFA-472B-B861-B820757BD0C7}">
      <dsp:nvSpPr>
        <dsp:cNvPr id="0" name=""/>
        <dsp:cNvSpPr/>
      </dsp:nvSpPr>
      <dsp:spPr>
        <a:xfrm>
          <a:off x="18330" y="2018475"/>
          <a:ext cx="5288373" cy="564397"/>
        </a:xfrm>
        <a:prstGeom prst="roundRect">
          <a:avLst>
            <a:gd name="adj" fmla="val 10000"/>
          </a:avLst>
        </a:prstGeom>
        <a:solidFill>
          <a:sysClr val="window" lastClr="FFFFFF">
            <a:hueOff val="0"/>
            <a:satOff val="0"/>
            <a:lumOff val="0"/>
            <a:alphaOff val="0"/>
          </a:sysClr>
        </a:solidFill>
        <a:ln w="28575" cap="flat" cmpd="sng" algn="ctr">
          <a:solidFill>
            <a:srgbClr val="70AD47">
              <a:lumMod val="50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solidFill>
                <a:sysClr val="windowText" lastClr="000000">
                  <a:hueOff val="0"/>
                  <a:satOff val="0"/>
                  <a:lumOff val="0"/>
                  <a:alphaOff val="0"/>
                </a:sysClr>
              </a:solidFill>
              <a:latin typeface="Calibri" panose="020F0502020204030204"/>
              <a:ea typeface="+mn-ea"/>
              <a:cs typeface="+mn-cs"/>
            </a:rPr>
            <a:t>Aft</a:t>
          </a:r>
          <a:r>
            <a:rPr lang="en-US" sz="12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er the talk, Ambassadors complete any feedback required of them. Online timesheets should be completed within 1 week. </a:t>
          </a:r>
        </a:p>
      </dsp:txBody>
      <dsp:txXfrm>
        <a:off x="34861" y="2035006"/>
        <a:ext cx="5255311" cy="531335"/>
      </dsp:txXfrm>
    </dsp:sp>
    <dsp:sp modelId="{3852B211-FEA9-4A06-9E62-7EFC7E5754CD}">
      <dsp:nvSpPr>
        <dsp:cNvPr id="0" name=""/>
        <dsp:cNvSpPr/>
      </dsp:nvSpPr>
      <dsp:spPr>
        <a:xfrm rot="5400000">
          <a:off x="2466473" y="2609012"/>
          <a:ext cx="392087" cy="470505"/>
        </a:xfrm>
        <a:prstGeom prst="rightArrow">
          <a:avLst>
            <a:gd name="adj1" fmla="val 60000"/>
            <a:gd name="adj2" fmla="val 50000"/>
          </a:avLst>
        </a:prstGeom>
        <a:solidFill>
          <a:srgbClr val="70AD47"/>
        </a:solidFill>
        <a:ln>
          <a:solidFill>
            <a:srgbClr val="70AD47">
              <a:lumMod val="50000"/>
            </a:srgb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solidFill>
              <a:sysClr val="windowText" lastClr="000000">
                <a:hueOff val="0"/>
                <a:satOff val="0"/>
                <a:lumOff val="0"/>
                <a:alphaOff val="0"/>
              </a:sysClr>
            </a:solidFill>
            <a:latin typeface="Calibri" panose="020F0502020204030204"/>
            <a:ea typeface="+mn-ea"/>
            <a:cs typeface="+mn-cs"/>
          </a:endParaRPr>
        </a:p>
      </dsp:txBody>
      <dsp:txXfrm rot="-5400000">
        <a:off x="2521365" y="2648221"/>
        <a:ext cx="282303" cy="274461"/>
      </dsp:txXfrm>
    </dsp:sp>
    <dsp:sp modelId="{6B0AFBCA-01DD-472A-96A9-60B6E10EE77D}">
      <dsp:nvSpPr>
        <dsp:cNvPr id="0" name=""/>
        <dsp:cNvSpPr/>
      </dsp:nvSpPr>
      <dsp:spPr>
        <a:xfrm>
          <a:off x="18264" y="3105656"/>
          <a:ext cx="5288505" cy="723427"/>
        </a:xfrm>
        <a:prstGeom prst="roundRect">
          <a:avLst>
            <a:gd name="adj" fmla="val 10000"/>
          </a:avLst>
        </a:prstGeom>
        <a:solidFill>
          <a:sysClr val="window" lastClr="FFFFFF">
            <a:hueOff val="0"/>
            <a:satOff val="0"/>
            <a:lumOff val="0"/>
            <a:alphaOff val="0"/>
          </a:sysClr>
        </a:solidFill>
        <a:ln w="28575" cap="flat" cmpd="sng" algn="ctr">
          <a:solidFill>
            <a:srgbClr val="70AD47">
              <a:lumMod val="50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Ambassadors should bring travel and lunch expense recipts to the Team assistant within 6 weeks of the talk. </a:t>
          </a:r>
          <a:r>
            <a:rPr lang="en-US" sz="1200" i="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N.B Lunch expenses can only be claimed under certain circumstances</a:t>
          </a:r>
          <a:r>
            <a:rPr lang="en-US" sz="1200" i="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1200" i="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See </a:t>
          </a:r>
          <a:r>
            <a:rPr lang="en-US" sz="1200" i="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Section 6 </a:t>
          </a:r>
          <a:r>
            <a:rPr lang="en-US" sz="1200" i="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on expenses</a:t>
          </a:r>
          <a:r>
            <a:rPr lang="en-US" sz="1200" i="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r>
            <a:rPr lang="en-US" sz="1200" i="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for more information</a:t>
          </a:r>
          <a:r>
            <a:rPr lang="en-US" sz="1200" i="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p>
      </dsp:txBody>
      <dsp:txXfrm>
        <a:off x="39452" y="3126844"/>
        <a:ext cx="5246129" cy="6810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7D53DA-CDA4-4873-A280-DB167580C5EE}" type="datetimeFigureOut">
              <a:rPr lang="en-GB" smtClean="0"/>
              <a:t>30/10/2019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021FB-EBAA-4E21-AE6D-BA0B7D924A70}" type="slidenum">
              <a:rPr lang="en-GB" smtClean="0"/>
              <a:t>‹#›</a:t>
            </a:fld>
            <a:endParaRPr lang="en-GB"/>
          </a:p>
        </p:txBody>
      </p:sp>
    </p:spTree>
    <p:extLst>
      <p:ext uri="{BB962C8B-B14F-4D97-AF65-F5344CB8AC3E}">
        <p14:creationId xmlns:p14="http://schemas.microsoft.com/office/powerpoint/2010/main" val="764808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Food,</a:t>
            </a:r>
            <a:r>
              <a:rPr lang="en-GB" baseline="0"/>
              <a:t> drink and shelter are provided.</a:t>
            </a:r>
            <a:br>
              <a:rPr lang="en-GB" baseline="0"/>
            </a:br>
            <a:r>
              <a:rPr lang="en-GB" baseline="0"/>
              <a:t/>
            </a:r>
            <a:br>
              <a:rPr lang="en-GB" baseline="0"/>
            </a:br>
            <a:r>
              <a:rPr lang="en-GB" baseline="0"/>
              <a:t>LB - Do we want to change the icebreaker?</a:t>
            </a:r>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1</a:t>
            </a:fld>
            <a:endParaRPr lang="en-GB"/>
          </a:p>
        </p:txBody>
      </p:sp>
    </p:spTree>
    <p:extLst>
      <p:ext uri="{BB962C8B-B14F-4D97-AF65-F5344CB8AC3E}">
        <p14:creationId xmlns:p14="http://schemas.microsoft.com/office/powerpoint/2010/main" val="2679602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Explain</a:t>
            </a:r>
            <a:r>
              <a:rPr lang="en-GB" baseline="0"/>
              <a:t> the flowchart showing the process of this work opportunity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Ask if they have any questions</a:t>
            </a:r>
            <a:endParaRPr lang="en-GB"/>
          </a:p>
          <a:p>
            <a:pPr marL="0" indent="0">
              <a:buFont typeface="Arial" panose="020B0604020202020204" pitchFamily="34" charset="0"/>
              <a:buNone/>
            </a:pPr>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10</a:t>
            </a:fld>
            <a:endParaRPr lang="en-GB"/>
          </a:p>
        </p:txBody>
      </p:sp>
    </p:spTree>
    <p:extLst>
      <p:ext uri="{BB962C8B-B14F-4D97-AF65-F5344CB8AC3E}">
        <p14:creationId xmlns:p14="http://schemas.microsoft.com/office/powerpoint/2010/main" val="1651651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Explain</a:t>
            </a:r>
            <a:r>
              <a:rPr lang="en-GB" baseline="0"/>
              <a:t> the flowchart showing the process of this work opportunity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Ask if they have any questions</a:t>
            </a:r>
            <a:endParaRPr lang="en-GB"/>
          </a:p>
          <a:p>
            <a:pPr marL="0" indent="0">
              <a:buFont typeface="Arial" panose="020B0604020202020204" pitchFamily="34" charset="0"/>
              <a:buNone/>
            </a:pPr>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11</a:t>
            </a:fld>
            <a:endParaRPr lang="en-GB"/>
          </a:p>
        </p:txBody>
      </p:sp>
    </p:spTree>
    <p:extLst>
      <p:ext uri="{BB962C8B-B14F-4D97-AF65-F5344CB8AC3E}">
        <p14:creationId xmlns:p14="http://schemas.microsoft.com/office/powerpoint/2010/main" val="4278316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Explain</a:t>
            </a:r>
            <a:r>
              <a:rPr lang="en-GB" baseline="0"/>
              <a:t> the flowchart showing the process of this work opportunity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Ask if they have any questions</a:t>
            </a:r>
            <a:endParaRPr lang="en-GB"/>
          </a:p>
          <a:p>
            <a:pPr marL="0" indent="0">
              <a:buFont typeface="Arial" panose="020B0604020202020204" pitchFamily="34" charset="0"/>
              <a:buNone/>
            </a:pPr>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12</a:t>
            </a:fld>
            <a:endParaRPr lang="en-GB"/>
          </a:p>
        </p:txBody>
      </p:sp>
    </p:spTree>
    <p:extLst>
      <p:ext uri="{BB962C8B-B14F-4D97-AF65-F5344CB8AC3E}">
        <p14:creationId xmlns:p14="http://schemas.microsoft.com/office/powerpoint/2010/main" val="342269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Introduction</a:t>
            </a:r>
            <a:r>
              <a:rPr lang="en-GB" baseline="0"/>
              <a:t> to what additional (on-campus and sometimes off-campus) events might consist of and what their role would 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Tell them that each event might be slightly different, but they will receive a briefing before each event so they know what is expected of them</a:t>
            </a:r>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13</a:t>
            </a:fld>
            <a:endParaRPr lang="en-GB"/>
          </a:p>
        </p:txBody>
      </p:sp>
    </p:spTree>
    <p:extLst>
      <p:ext uri="{BB962C8B-B14F-4D97-AF65-F5344CB8AC3E}">
        <p14:creationId xmlns:p14="http://schemas.microsoft.com/office/powerpoint/2010/main" val="956712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Zero hour</a:t>
            </a:r>
            <a:r>
              <a:rPr lang="en-GB" baseline="0"/>
              <a:t> – not required to work a certain number of hours nor are you guaranteed any working hours. Very flexible around your studies and your choice which events you work.</a:t>
            </a:r>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14</a:t>
            </a:fld>
            <a:endParaRPr lang="en-GB"/>
          </a:p>
        </p:txBody>
      </p:sp>
    </p:spTree>
    <p:extLst>
      <p:ext uri="{BB962C8B-B14F-4D97-AF65-F5344CB8AC3E}">
        <p14:creationId xmlns:p14="http://schemas.microsoft.com/office/powerpoint/2010/main" val="642588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Ensure they are aware of the difference</a:t>
            </a:r>
            <a:r>
              <a:rPr lang="en-GB" baseline="0"/>
              <a:t> between the two opportunities and how to submit their hours</a:t>
            </a:r>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15</a:t>
            </a:fld>
            <a:endParaRPr lang="en-GB"/>
          </a:p>
        </p:txBody>
      </p:sp>
    </p:spTree>
    <p:extLst>
      <p:ext uri="{BB962C8B-B14F-4D97-AF65-F5344CB8AC3E}">
        <p14:creationId xmlns:p14="http://schemas.microsoft.com/office/powerpoint/2010/main" val="597456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Explain</a:t>
            </a:r>
            <a:r>
              <a:rPr lang="en-GB" baseline="0"/>
              <a:t> about the cars and how it’s actually difficult for them to drive (Business Insurance, meant to be the cheapest option)</a:t>
            </a:r>
          </a:p>
          <a:p>
            <a:pPr marL="171450" indent="-171450">
              <a:buFont typeface="Arial" panose="020B0604020202020204" pitchFamily="34" charset="0"/>
              <a:buChar char="•"/>
            </a:pPr>
            <a:r>
              <a:rPr lang="en-GB" baseline="0"/>
              <a:t>Food and drink must be reasonable costs</a:t>
            </a:r>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16</a:t>
            </a:fld>
            <a:endParaRPr lang="en-GB"/>
          </a:p>
        </p:txBody>
      </p:sp>
    </p:spTree>
    <p:extLst>
      <p:ext uri="{BB962C8B-B14F-4D97-AF65-F5344CB8AC3E}">
        <p14:creationId xmlns:p14="http://schemas.microsoft.com/office/powerpoint/2010/main" val="1135412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17</a:t>
            </a:fld>
            <a:endParaRPr lang="en-GB"/>
          </a:p>
        </p:txBody>
      </p:sp>
    </p:spTree>
    <p:extLst>
      <p:ext uri="{BB962C8B-B14F-4D97-AF65-F5344CB8AC3E}">
        <p14:creationId xmlns:p14="http://schemas.microsoft.com/office/powerpoint/2010/main" val="3513912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 we still want to</a:t>
            </a:r>
            <a:r>
              <a:rPr lang="en-GB" baseline="0"/>
              <a:t> use this task?</a:t>
            </a:r>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18</a:t>
            </a:fld>
            <a:endParaRPr lang="en-GB"/>
          </a:p>
        </p:txBody>
      </p:sp>
    </p:spTree>
    <p:extLst>
      <p:ext uri="{BB962C8B-B14F-4D97-AF65-F5344CB8AC3E}">
        <p14:creationId xmlns:p14="http://schemas.microsoft.com/office/powerpoint/2010/main" val="4155060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 we still want to</a:t>
            </a:r>
            <a:r>
              <a:rPr lang="en-GB" baseline="0"/>
              <a:t> use this task?</a:t>
            </a:r>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19</a:t>
            </a:fld>
            <a:endParaRPr lang="en-GB"/>
          </a:p>
        </p:txBody>
      </p:sp>
    </p:spTree>
    <p:extLst>
      <p:ext uri="{BB962C8B-B14F-4D97-AF65-F5344CB8AC3E}">
        <p14:creationId xmlns:p14="http://schemas.microsoft.com/office/powerpoint/2010/main" val="101084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Before</a:t>
            </a:r>
            <a:r>
              <a:rPr lang="en-GB" b="1" baseline="0"/>
              <a:t> starting ensure you have the following:</a:t>
            </a:r>
          </a:p>
          <a:p>
            <a:pPr marL="171450" indent="-171450">
              <a:buFont typeface="Arial" panose="020B0604020202020204" pitchFamily="34" charset="0"/>
              <a:buChar char="•"/>
            </a:pPr>
            <a:r>
              <a:rPr lang="en-GB" b="0"/>
              <a:t>Safeguarding</a:t>
            </a:r>
            <a:r>
              <a:rPr lang="en-GB" b="0" baseline="0"/>
              <a:t> Module slides open</a:t>
            </a:r>
            <a:endParaRPr lang="en-GB" b="0" baseline="0">
              <a:cs typeface="Calibri"/>
            </a:endParaRPr>
          </a:p>
          <a:p>
            <a:pPr marL="171450" indent="-171450">
              <a:buFont typeface="Arial" panose="020B0604020202020204" pitchFamily="34" charset="0"/>
              <a:buChar char="•"/>
            </a:pPr>
            <a:r>
              <a:rPr lang="en-GB" b="0" baseline="0"/>
              <a:t>Campus Tour Guides</a:t>
            </a:r>
            <a:endParaRPr lang="en-GB" b="0" baseline="0">
              <a:cs typeface="Calibri"/>
            </a:endParaRPr>
          </a:p>
          <a:p>
            <a:endParaRPr lang="en-GB"/>
          </a:p>
          <a:p>
            <a:r>
              <a:rPr lang="en-GB" b="1"/>
              <a:t>What to say:</a:t>
            </a:r>
            <a:endParaRPr lang="en-GB" b="1">
              <a:cs typeface="Calibri"/>
            </a:endParaRPr>
          </a:p>
          <a:p>
            <a:pPr marL="171450" indent="-171450">
              <a:buFont typeface="Arial" panose="020B0604020202020204" pitchFamily="34" charset="0"/>
              <a:buChar char="•"/>
            </a:pPr>
            <a:r>
              <a:rPr lang="en-GB"/>
              <a:t>Welcome</a:t>
            </a:r>
            <a:endParaRPr lang="en-GB">
              <a:cs typeface="Calibri"/>
            </a:endParaRPr>
          </a:p>
          <a:p>
            <a:pPr marL="171450" indent="-171450">
              <a:buFont typeface="Arial" panose="020B0604020202020204" pitchFamily="34" charset="0"/>
              <a:buChar char="•"/>
            </a:pPr>
            <a:r>
              <a:rPr lang="en-GB"/>
              <a:t>Introductions</a:t>
            </a:r>
            <a:r>
              <a:rPr lang="en-GB" baseline="0"/>
              <a:t> to EE Staff</a:t>
            </a:r>
            <a:endParaRPr lang="en-GB" baseline="0">
              <a:cs typeface="Calibri"/>
            </a:endParaRPr>
          </a:p>
          <a:p>
            <a:pPr marL="171450" indent="-171450">
              <a:buFont typeface="Arial" panose="020B0604020202020204" pitchFamily="34" charset="0"/>
              <a:buChar char="•"/>
            </a:pPr>
            <a:r>
              <a:rPr lang="en-GB" baseline="0"/>
              <a:t>Mention that students are all Leeds Loves Ambassadors, but are here from 4 different subject areas (Arts &amp; Humanities, Social Sciences, Health Sciences and STEM). Maybe ask them to put their hands up when their subject is called to get some more interactivity in.</a:t>
            </a:r>
            <a:endParaRPr lang="en-GB">
              <a:cs typeface="Calibri"/>
            </a:endParaRPr>
          </a:p>
        </p:txBody>
      </p:sp>
      <p:sp>
        <p:nvSpPr>
          <p:cNvPr id="4" name="Slide Number Placeholder 3"/>
          <p:cNvSpPr>
            <a:spLocks noGrp="1"/>
          </p:cNvSpPr>
          <p:nvPr>
            <p:ph type="sldNum" sz="quarter" idx="10"/>
          </p:nvPr>
        </p:nvSpPr>
        <p:spPr/>
        <p:txBody>
          <a:bodyPr/>
          <a:lstStyle/>
          <a:p>
            <a:fld id="{5BF021FB-EBAA-4E21-AE6D-BA0B7D924A70}" type="slidenum">
              <a:rPr lang="en-GB" smtClean="0"/>
              <a:t>2</a:t>
            </a:fld>
            <a:endParaRPr lang="en-GB"/>
          </a:p>
        </p:txBody>
      </p:sp>
    </p:spTree>
    <p:extLst>
      <p:ext uri="{BB962C8B-B14F-4D97-AF65-F5344CB8AC3E}">
        <p14:creationId xmlns:p14="http://schemas.microsoft.com/office/powerpoint/2010/main" val="185426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20</a:t>
            </a:fld>
            <a:endParaRPr lang="en-GB"/>
          </a:p>
        </p:txBody>
      </p:sp>
    </p:spTree>
    <p:extLst>
      <p:ext uri="{BB962C8B-B14F-4D97-AF65-F5344CB8AC3E}">
        <p14:creationId xmlns:p14="http://schemas.microsoft.com/office/powerpoint/2010/main" val="1836938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21</a:t>
            </a:fld>
            <a:endParaRPr lang="en-GB"/>
          </a:p>
        </p:txBody>
      </p:sp>
    </p:spTree>
    <p:extLst>
      <p:ext uri="{BB962C8B-B14F-4D97-AF65-F5344CB8AC3E}">
        <p14:creationId xmlns:p14="http://schemas.microsoft.com/office/powerpoint/2010/main" val="3613666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just">
              <a:lnSpc>
                <a:spcPct val="114999"/>
              </a:lnSpc>
            </a:pPr>
            <a:endParaRPr lang="en-GB"/>
          </a:p>
          <a:p>
            <a:pPr marL="342900" indent="-342900" algn="just">
              <a:lnSpc>
                <a:spcPct val="114999"/>
              </a:lnSpc>
              <a:buFont typeface="Symbol,Sans-Serif"/>
              <a:buChar char=""/>
            </a:pPr>
            <a:endParaRPr lang="en-US">
              <a:cs typeface="Calibri"/>
            </a:endParaRPr>
          </a:p>
        </p:txBody>
      </p:sp>
      <p:sp>
        <p:nvSpPr>
          <p:cNvPr id="4" name="Slide Number Placeholder 3"/>
          <p:cNvSpPr>
            <a:spLocks noGrp="1"/>
          </p:cNvSpPr>
          <p:nvPr>
            <p:ph type="sldNum" sz="quarter" idx="10"/>
          </p:nvPr>
        </p:nvSpPr>
        <p:spPr/>
        <p:txBody>
          <a:bodyPr/>
          <a:lstStyle/>
          <a:p>
            <a:fld id="{5BF021FB-EBAA-4E21-AE6D-BA0B7D924A70}" type="slidenum">
              <a:rPr lang="en-GB" smtClean="0"/>
              <a:t>22</a:t>
            </a:fld>
            <a:endParaRPr lang="en-GB"/>
          </a:p>
        </p:txBody>
      </p:sp>
    </p:spTree>
    <p:extLst>
      <p:ext uri="{BB962C8B-B14F-4D97-AF65-F5344CB8AC3E}">
        <p14:creationId xmlns:p14="http://schemas.microsoft.com/office/powerpoint/2010/main" val="1535249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23</a:t>
            </a:fld>
            <a:endParaRPr lang="en-GB"/>
          </a:p>
        </p:txBody>
      </p:sp>
    </p:spTree>
    <p:extLst>
      <p:ext uri="{BB962C8B-B14F-4D97-AF65-F5344CB8AC3E}">
        <p14:creationId xmlns:p14="http://schemas.microsoft.com/office/powerpoint/2010/main" val="566523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24</a:t>
            </a:fld>
            <a:endParaRPr lang="en-GB"/>
          </a:p>
        </p:txBody>
      </p:sp>
    </p:spTree>
    <p:extLst>
      <p:ext uri="{BB962C8B-B14F-4D97-AF65-F5344CB8AC3E}">
        <p14:creationId xmlns:p14="http://schemas.microsoft.com/office/powerpoint/2010/main" val="1990262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Open</a:t>
            </a:r>
            <a:r>
              <a:rPr lang="en-GB" baseline="0"/>
              <a:t> Safeguarding slides and deliver safeguarding module</a:t>
            </a:r>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25</a:t>
            </a:fld>
            <a:endParaRPr lang="en-GB"/>
          </a:p>
        </p:txBody>
      </p:sp>
    </p:spTree>
    <p:extLst>
      <p:ext uri="{BB962C8B-B14F-4D97-AF65-F5344CB8AC3E}">
        <p14:creationId xmlns:p14="http://schemas.microsoft.com/office/powerpoint/2010/main" val="1020857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26</a:t>
            </a:fld>
            <a:endParaRPr lang="en-GB"/>
          </a:p>
        </p:txBody>
      </p:sp>
    </p:spTree>
    <p:extLst>
      <p:ext uri="{BB962C8B-B14F-4D97-AF65-F5344CB8AC3E}">
        <p14:creationId xmlns:p14="http://schemas.microsoft.com/office/powerpoint/2010/main" val="1989486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Are we giving them a copy</a:t>
            </a:r>
            <a:r>
              <a:rPr lang="en-GB" baseline="0"/>
              <a:t> of the Risk Assessment?</a:t>
            </a:r>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27</a:t>
            </a:fld>
            <a:endParaRPr lang="en-GB"/>
          </a:p>
        </p:txBody>
      </p:sp>
    </p:spTree>
    <p:extLst>
      <p:ext uri="{BB962C8B-B14F-4D97-AF65-F5344CB8AC3E}">
        <p14:creationId xmlns:p14="http://schemas.microsoft.com/office/powerpoint/2010/main" val="3508610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LB</a:t>
            </a:r>
            <a:r>
              <a:rPr lang="en-GB" baseline="0"/>
              <a:t> - </a:t>
            </a:r>
            <a:r>
              <a:rPr lang="en-GB"/>
              <a:t>I</a:t>
            </a:r>
            <a:r>
              <a:rPr lang="en-GB" baseline="0"/>
              <a:t> left these in because I thought some of them were good hints and tips and a good interactive exercise. Could take some of them out, or remove them altogether! Should we also add an on-campus example?</a:t>
            </a:r>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28</a:t>
            </a:fld>
            <a:endParaRPr lang="en-GB"/>
          </a:p>
        </p:txBody>
      </p:sp>
    </p:spTree>
    <p:extLst>
      <p:ext uri="{BB962C8B-B14F-4D97-AF65-F5344CB8AC3E}">
        <p14:creationId xmlns:p14="http://schemas.microsoft.com/office/powerpoint/2010/main" val="1539045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LB</a:t>
            </a:r>
            <a:r>
              <a:rPr lang="en-GB" baseline="0"/>
              <a:t> - </a:t>
            </a:r>
            <a:r>
              <a:rPr lang="en-GB"/>
              <a:t>I</a:t>
            </a:r>
            <a:r>
              <a:rPr lang="en-GB" baseline="0"/>
              <a:t> left these in because I thought some of them were good hints and tips and a good interactive exercise. Could take some of them out, or remove them altogether! Should we also add an on-campus example?</a:t>
            </a:r>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29</a:t>
            </a:fld>
            <a:endParaRPr lang="en-GB"/>
          </a:p>
        </p:txBody>
      </p:sp>
    </p:spTree>
    <p:extLst>
      <p:ext uri="{BB962C8B-B14F-4D97-AF65-F5344CB8AC3E}">
        <p14:creationId xmlns:p14="http://schemas.microsoft.com/office/powerpoint/2010/main" val="3889453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Run through the timings</a:t>
            </a:r>
            <a:r>
              <a:rPr lang="en-GB" baseline="0"/>
              <a:t> and what will be covered.</a:t>
            </a:r>
          </a:p>
          <a:p>
            <a:pPr marL="171450" indent="-171450">
              <a:buFont typeface="Arial" panose="020B0604020202020204" pitchFamily="34" charset="0"/>
              <a:buChar char="•"/>
            </a:pPr>
            <a:r>
              <a:rPr lang="en-GB" baseline="0"/>
              <a:t>Tell Ambassadors that questions are welcome throughout the training.</a:t>
            </a:r>
          </a:p>
          <a:p>
            <a:pPr marL="171450" indent="-171450">
              <a:buFont typeface="Arial" panose="020B0604020202020204" pitchFamily="34" charset="0"/>
              <a:buChar char="•"/>
            </a:pPr>
            <a:r>
              <a:rPr lang="en-GB" baseline="0"/>
              <a:t>First section is relevant to everyone, but at the end of the session we will split into subject areas, as each of the teams’ presentations are slightly different.</a:t>
            </a:r>
          </a:p>
        </p:txBody>
      </p:sp>
      <p:sp>
        <p:nvSpPr>
          <p:cNvPr id="4" name="Slide Number Placeholder 3"/>
          <p:cNvSpPr>
            <a:spLocks noGrp="1"/>
          </p:cNvSpPr>
          <p:nvPr>
            <p:ph type="sldNum" sz="quarter" idx="10"/>
          </p:nvPr>
        </p:nvSpPr>
        <p:spPr/>
        <p:txBody>
          <a:bodyPr/>
          <a:lstStyle/>
          <a:p>
            <a:fld id="{5BF021FB-EBAA-4E21-AE6D-BA0B7D924A70}" type="slidenum">
              <a:rPr lang="en-GB" smtClean="0"/>
              <a:t>3</a:t>
            </a:fld>
            <a:endParaRPr lang="en-GB"/>
          </a:p>
        </p:txBody>
      </p:sp>
    </p:spTree>
    <p:extLst>
      <p:ext uri="{BB962C8B-B14F-4D97-AF65-F5344CB8AC3E}">
        <p14:creationId xmlns:p14="http://schemas.microsoft.com/office/powerpoint/2010/main" val="18752873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LB - I</a:t>
            </a:r>
            <a:r>
              <a:rPr lang="en-GB" baseline="0"/>
              <a:t> left these in because I thought some of them were good hints and tips and a good interactive exercise. Could take some of them out, or remove them altogether! Should we also add an on-campus example?</a:t>
            </a:r>
            <a:endParaRPr lang="en-GB"/>
          </a:p>
          <a:p>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30</a:t>
            </a:fld>
            <a:endParaRPr lang="en-GB"/>
          </a:p>
        </p:txBody>
      </p:sp>
    </p:spTree>
    <p:extLst>
      <p:ext uri="{BB962C8B-B14F-4D97-AF65-F5344CB8AC3E}">
        <p14:creationId xmlns:p14="http://schemas.microsoft.com/office/powerpoint/2010/main" val="2031646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LB</a:t>
            </a:r>
            <a:r>
              <a:rPr lang="en-GB" baseline="0"/>
              <a:t> - </a:t>
            </a:r>
            <a:r>
              <a:rPr lang="en-GB"/>
              <a:t>I</a:t>
            </a:r>
            <a:r>
              <a:rPr lang="en-GB" baseline="0"/>
              <a:t> left these in because I thought some of them were good hints and tips and a good interactive exercise. Could take some of them out, or remove them altogether! Should we also add an on-campus example?</a:t>
            </a:r>
            <a:endParaRPr lang="en-GB"/>
          </a:p>
          <a:p>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31</a:t>
            </a:fld>
            <a:endParaRPr lang="en-GB"/>
          </a:p>
        </p:txBody>
      </p:sp>
    </p:spTree>
    <p:extLst>
      <p:ext uri="{BB962C8B-B14F-4D97-AF65-F5344CB8AC3E}">
        <p14:creationId xmlns:p14="http://schemas.microsoft.com/office/powerpoint/2010/main" val="3037793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LB -I</a:t>
            </a:r>
            <a:r>
              <a:rPr lang="en-GB" baseline="0"/>
              <a:t> left these in because I thought some of them were good hints and tips and a good interactive exercise. Could take some of them out, or remove them altogether! Should we also add an on-campus example?</a:t>
            </a:r>
            <a:endParaRPr lang="en-GB"/>
          </a:p>
          <a:p>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32</a:t>
            </a:fld>
            <a:endParaRPr lang="en-GB"/>
          </a:p>
        </p:txBody>
      </p:sp>
    </p:spTree>
    <p:extLst>
      <p:ext uri="{BB962C8B-B14F-4D97-AF65-F5344CB8AC3E}">
        <p14:creationId xmlns:p14="http://schemas.microsoft.com/office/powerpoint/2010/main" val="502898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33</a:t>
            </a:fld>
            <a:endParaRPr lang="en-GB"/>
          </a:p>
        </p:txBody>
      </p:sp>
    </p:spTree>
    <p:extLst>
      <p:ext uri="{BB962C8B-B14F-4D97-AF65-F5344CB8AC3E}">
        <p14:creationId xmlns:p14="http://schemas.microsoft.com/office/powerpoint/2010/main" val="3221216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Tell the Ambassadors</a:t>
            </a:r>
            <a:r>
              <a:rPr lang="en-GB" baseline="0"/>
              <a:t> that we’ll be moving onto the subject specific breakout sessions, and on the way, we are going to go through some hints and tips for their campus tours.</a:t>
            </a:r>
          </a:p>
          <a:p>
            <a:endParaRPr lang="en-GB" baseline="0"/>
          </a:p>
        </p:txBody>
      </p:sp>
      <p:sp>
        <p:nvSpPr>
          <p:cNvPr id="4" name="Slide Number Placeholder 3"/>
          <p:cNvSpPr>
            <a:spLocks noGrp="1"/>
          </p:cNvSpPr>
          <p:nvPr>
            <p:ph type="sldNum" sz="quarter" idx="10"/>
          </p:nvPr>
        </p:nvSpPr>
        <p:spPr/>
        <p:txBody>
          <a:bodyPr/>
          <a:lstStyle/>
          <a:p>
            <a:fld id="{5BF021FB-EBAA-4E21-AE6D-BA0B7D924A70}" type="slidenum">
              <a:rPr lang="en-GB" smtClean="0"/>
              <a:t>34</a:t>
            </a:fld>
            <a:endParaRPr lang="en-GB"/>
          </a:p>
        </p:txBody>
      </p:sp>
    </p:spTree>
    <p:extLst>
      <p:ext uri="{BB962C8B-B14F-4D97-AF65-F5344CB8AC3E}">
        <p14:creationId xmlns:p14="http://schemas.microsoft.com/office/powerpoint/2010/main" val="358249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35</a:t>
            </a:fld>
            <a:endParaRPr lang="en-GB"/>
          </a:p>
        </p:txBody>
      </p:sp>
    </p:spTree>
    <p:extLst>
      <p:ext uri="{BB962C8B-B14F-4D97-AF65-F5344CB8AC3E}">
        <p14:creationId xmlns:p14="http://schemas.microsoft.com/office/powerpoint/2010/main" val="904274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36</a:t>
            </a:fld>
            <a:endParaRPr lang="en-GB"/>
          </a:p>
        </p:txBody>
      </p:sp>
    </p:spTree>
    <p:extLst>
      <p:ext uri="{BB962C8B-B14F-4D97-AF65-F5344CB8AC3E}">
        <p14:creationId xmlns:p14="http://schemas.microsoft.com/office/powerpoint/2010/main" val="3420954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37</a:t>
            </a:fld>
            <a:endParaRPr lang="en-GB"/>
          </a:p>
        </p:txBody>
      </p:sp>
    </p:spTree>
    <p:extLst>
      <p:ext uri="{BB962C8B-B14F-4D97-AF65-F5344CB8AC3E}">
        <p14:creationId xmlns:p14="http://schemas.microsoft.com/office/powerpoint/2010/main" val="223500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38</a:t>
            </a:fld>
            <a:endParaRPr lang="en-GB"/>
          </a:p>
        </p:txBody>
      </p:sp>
    </p:spTree>
    <p:extLst>
      <p:ext uri="{BB962C8B-B14F-4D97-AF65-F5344CB8AC3E}">
        <p14:creationId xmlns:p14="http://schemas.microsoft.com/office/powerpoint/2010/main" val="3945767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39</a:t>
            </a:fld>
            <a:endParaRPr lang="en-GB"/>
          </a:p>
        </p:txBody>
      </p:sp>
    </p:spTree>
    <p:extLst>
      <p:ext uri="{BB962C8B-B14F-4D97-AF65-F5344CB8AC3E}">
        <p14:creationId xmlns:p14="http://schemas.microsoft.com/office/powerpoint/2010/main" val="122539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Introduction to the work 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Go through each type of work and ensure students understand the differences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Tell students that they will only ever be asked to deliver Leeds Loves presentations about their subject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Explain that there are times when they might be offered opportunities that don’t relate to their subject area, </a:t>
            </a:r>
            <a:r>
              <a:rPr lang="en-GB" baseline="0" err="1"/>
              <a:t>ut</a:t>
            </a:r>
            <a:r>
              <a:rPr lang="en-GB" baseline="0"/>
              <a:t> they will be similar and they won’t need to have any specific subject knowledge.</a:t>
            </a:r>
          </a:p>
        </p:txBody>
      </p:sp>
      <p:sp>
        <p:nvSpPr>
          <p:cNvPr id="4" name="Slide Number Placeholder 3"/>
          <p:cNvSpPr>
            <a:spLocks noGrp="1"/>
          </p:cNvSpPr>
          <p:nvPr>
            <p:ph type="sldNum" sz="quarter" idx="10"/>
          </p:nvPr>
        </p:nvSpPr>
        <p:spPr/>
        <p:txBody>
          <a:bodyPr/>
          <a:lstStyle/>
          <a:p>
            <a:fld id="{5BF021FB-EBAA-4E21-AE6D-BA0B7D924A70}" type="slidenum">
              <a:rPr lang="en-GB" smtClean="0"/>
              <a:t>4</a:t>
            </a:fld>
            <a:endParaRPr lang="en-GB"/>
          </a:p>
        </p:txBody>
      </p:sp>
    </p:spTree>
    <p:extLst>
      <p:ext uri="{BB962C8B-B14F-4D97-AF65-F5344CB8AC3E}">
        <p14:creationId xmlns:p14="http://schemas.microsoft.com/office/powerpoint/2010/main" val="2534525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Explain that the next part of training is going through the Leeds Loves Handbook which students can refer back to for any information that they need throughout the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Explain that there is a hidden webpage on each subject website, that will be emailed to them following the training, where they can find the handbook, and some other information that we will refer to in this section.</a:t>
            </a:r>
          </a:p>
        </p:txBody>
      </p:sp>
      <p:sp>
        <p:nvSpPr>
          <p:cNvPr id="4" name="Slide Number Placeholder 3"/>
          <p:cNvSpPr>
            <a:spLocks noGrp="1"/>
          </p:cNvSpPr>
          <p:nvPr>
            <p:ph type="sldNum" sz="quarter" idx="10"/>
          </p:nvPr>
        </p:nvSpPr>
        <p:spPr/>
        <p:txBody>
          <a:bodyPr/>
          <a:lstStyle/>
          <a:p>
            <a:fld id="{5BF021FB-EBAA-4E21-AE6D-BA0B7D924A70}" type="slidenum">
              <a:rPr lang="en-GB" smtClean="0"/>
              <a:t>5</a:t>
            </a:fld>
            <a:endParaRPr lang="en-GB"/>
          </a:p>
        </p:txBody>
      </p:sp>
    </p:spTree>
    <p:extLst>
      <p:ext uri="{BB962C8B-B14F-4D97-AF65-F5344CB8AC3E}">
        <p14:creationId xmlns:p14="http://schemas.microsoft.com/office/powerpoint/2010/main" val="417366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Go through the Code of</a:t>
            </a:r>
            <a:r>
              <a:rPr lang="en-GB" baseline="0"/>
              <a:t> Conduct and answer any questions and queries.</a:t>
            </a:r>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6</a:t>
            </a:fld>
            <a:endParaRPr lang="en-GB"/>
          </a:p>
        </p:txBody>
      </p:sp>
    </p:spTree>
    <p:extLst>
      <p:ext uri="{BB962C8B-B14F-4D97-AF65-F5344CB8AC3E}">
        <p14:creationId xmlns:p14="http://schemas.microsoft.com/office/powerpoint/2010/main" val="2202599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Go through the Code of</a:t>
            </a:r>
            <a:r>
              <a:rPr lang="en-GB" baseline="0"/>
              <a:t> Conduct and answer any questions and queries.</a:t>
            </a:r>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7</a:t>
            </a:fld>
            <a:endParaRPr lang="en-GB"/>
          </a:p>
        </p:txBody>
      </p:sp>
    </p:spTree>
    <p:extLst>
      <p:ext uri="{BB962C8B-B14F-4D97-AF65-F5344CB8AC3E}">
        <p14:creationId xmlns:p14="http://schemas.microsoft.com/office/powerpoint/2010/main" val="2605497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Go through the Code of</a:t>
            </a:r>
            <a:r>
              <a:rPr lang="en-GB" baseline="0"/>
              <a:t> Conduct and answer any questions and queries.</a:t>
            </a:r>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8</a:t>
            </a:fld>
            <a:endParaRPr lang="en-GB"/>
          </a:p>
        </p:txBody>
      </p:sp>
    </p:spTree>
    <p:extLst>
      <p:ext uri="{BB962C8B-B14F-4D97-AF65-F5344CB8AC3E}">
        <p14:creationId xmlns:p14="http://schemas.microsoft.com/office/powerpoint/2010/main" val="2801100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Brief</a:t>
            </a:r>
            <a:r>
              <a:rPr lang="en-GB" baseline="0"/>
              <a:t> introduction to Leeds Loves talks and what it actually consists of</a:t>
            </a:r>
            <a:endParaRPr lang="en-GB"/>
          </a:p>
        </p:txBody>
      </p:sp>
      <p:sp>
        <p:nvSpPr>
          <p:cNvPr id="4" name="Slide Number Placeholder 3"/>
          <p:cNvSpPr>
            <a:spLocks noGrp="1"/>
          </p:cNvSpPr>
          <p:nvPr>
            <p:ph type="sldNum" sz="quarter" idx="10"/>
          </p:nvPr>
        </p:nvSpPr>
        <p:spPr/>
        <p:txBody>
          <a:bodyPr/>
          <a:lstStyle/>
          <a:p>
            <a:fld id="{5BF021FB-EBAA-4E21-AE6D-BA0B7D924A70}" type="slidenum">
              <a:rPr lang="en-GB" smtClean="0"/>
              <a:t>9</a:t>
            </a:fld>
            <a:endParaRPr lang="en-GB"/>
          </a:p>
        </p:txBody>
      </p:sp>
    </p:spTree>
    <p:extLst>
      <p:ext uri="{BB962C8B-B14F-4D97-AF65-F5344CB8AC3E}">
        <p14:creationId xmlns:p14="http://schemas.microsoft.com/office/powerpoint/2010/main" val="178389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9F0F923-65DD-624F-855B-9F54C0A5FE3B}"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77DF7-426B-D247-8FDA-4AAC9D6112CF}" type="slidenum">
              <a:rPr lang="en-US" smtClean="0"/>
              <a:t>‹#›</a:t>
            </a:fld>
            <a:endParaRPr lang="en-US"/>
          </a:p>
        </p:txBody>
      </p:sp>
    </p:spTree>
    <p:extLst>
      <p:ext uri="{BB962C8B-B14F-4D97-AF65-F5344CB8AC3E}">
        <p14:creationId xmlns:p14="http://schemas.microsoft.com/office/powerpoint/2010/main" val="3564138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F0F923-65DD-624F-855B-9F54C0A5FE3B}"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77DF7-426B-D247-8FDA-4AAC9D6112CF}" type="slidenum">
              <a:rPr lang="en-US" smtClean="0"/>
              <a:t>‹#›</a:t>
            </a:fld>
            <a:endParaRPr lang="en-US"/>
          </a:p>
        </p:txBody>
      </p:sp>
    </p:spTree>
    <p:extLst>
      <p:ext uri="{BB962C8B-B14F-4D97-AF65-F5344CB8AC3E}">
        <p14:creationId xmlns:p14="http://schemas.microsoft.com/office/powerpoint/2010/main" val="404842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F0F923-65DD-624F-855B-9F54C0A5FE3B}"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77DF7-426B-D247-8FDA-4AAC9D6112CF}" type="slidenum">
              <a:rPr lang="en-US" smtClean="0"/>
              <a:t>‹#›</a:t>
            </a:fld>
            <a:endParaRPr lang="en-US"/>
          </a:p>
        </p:txBody>
      </p:sp>
    </p:spTree>
    <p:extLst>
      <p:ext uri="{BB962C8B-B14F-4D97-AF65-F5344CB8AC3E}">
        <p14:creationId xmlns:p14="http://schemas.microsoft.com/office/powerpoint/2010/main" val="1998540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F0F923-65DD-624F-855B-9F54C0A5FE3B}"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77DF7-426B-D247-8FDA-4AAC9D6112CF}" type="slidenum">
              <a:rPr lang="en-US" smtClean="0"/>
              <a:t>‹#›</a:t>
            </a:fld>
            <a:endParaRPr lang="en-US"/>
          </a:p>
        </p:txBody>
      </p:sp>
    </p:spTree>
    <p:extLst>
      <p:ext uri="{BB962C8B-B14F-4D97-AF65-F5344CB8AC3E}">
        <p14:creationId xmlns:p14="http://schemas.microsoft.com/office/powerpoint/2010/main" val="265340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F0F923-65DD-624F-855B-9F54C0A5FE3B}"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77DF7-426B-D247-8FDA-4AAC9D6112CF}" type="slidenum">
              <a:rPr lang="en-US" smtClean="0"/>
              <a:t>‹#›</a:t>
            </a:fld>
            <a:endParaRPr lang="en-US"/>
          </a:p>
        </p:txBody>
      </p:sp>
    </p:spTree>
    <p:extLst>
      <p:ext uri="{BB962C8B-B14F-4D97-AF65-F5344CB8AC3E}">
        <p14:creationId xmlns:p14="http://schemas.microsoft.com/office/powerpoint/2010/main" val="2843310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F0F923-65DD-624F-855B-9F54C0A5FE3B}" type="datetimeFigureOut">
              <a:rPr lang="en-US" smtClean="0"/>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077DF7-426B-D247-8FDA-4AAC9D6112CF}" type="slidenum">
              <a:rPr lang="en-US" smtClean="0"/>
              <a:t>‹#›</a:t>
            </a:fld>
            <a:endParaRPr lang="en-US"/>
          </a:p>
        </p:txBody>
      </p:sp>
    </p:spTree>
    <p:extLst>
      <p:ext uri="{BB962C8B-B14F-4D97-AF65-F5344CB8AC3E}">
        <p14:creationId xmlns:p14="http://schemas.microsoft.com/office/powerpoint/2010/main" val="413217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F0F923-65DD-624F-855B-9F54C0A5FE3B}" type="datetimeFigureOut">
              <a:rPr lang="en-US" smtClean="0"/>
              <a:t>10/30/2019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077DF7-426B-D247-8FDA-4AAC9D6112CF}" type="slidenum">
              <a:rPr lang="en-US" smtClean="0"/>
              <a:t>‹#›</a:t>
            </a:fld>
            <a:endParaRPr lang="en-US"/>
          </a:p>
        </p:txBody>
      </p:sp>
    </p:spTree>
    <p:extLst>
      <p:ext uri="{BB962C8B-B14F-4D97-AF65-F5344CB8AC3E}">
        <p14:creationId xmlns:p14="http://schemas.microsoft.com/office/powerpoint/2010/main" val="3714141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F0F923-65DD-624F-855B-9F54C0A5FE3B}" type="datetimeFigureOut">
              <a:rPr lang="en-US" smtClean="0"/>
              <a:t>10/30/2019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077DF7-426B-D247-8FDA-4AAC9D6112CF}" type="slidenum">
              <a:rPr lang="en-US" smtClean="0"/>
              <a:t>‹#›</a:t>
            </a:fld>
            <a:endParaRPr lang="en-US"/>
          </a:p>
        </p:txBody>
      </p:sp>
    </p:spTree>
    <p:extLst>
      <p:ext uri="{BB962C8B-B14F-4D97-AF65-F5344CB8AC3E}">
        <p14:creationId xmlns:p14="http://schemas.microsoft.com/office/powerpoint/2010/main" val="1647746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F0F923-65DD-624F-855B-9F54C0A5FE3B}" type="datetimeFigureOut">
              <a:rPr lang="en-US" smtClean="0"/>
              <a:t>10/30/2019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077DF7-426B-D247-8FDA-4AAC9D6112CF}" type="slidenum">
              <a:rPr lang="en-US" smtClean="0"/>
              <a:t>‹#›</a:t>
            </a:fld>
            <a:endParaRPr lang="en-US"/>
          </a:p>
        </p:txBody>
      </p:sp>
    </p:spTree>
    <p:extLst>
      <p:ext uri="{BB962C8B-B14F-4D97-AF65-F5344CB8AC3E}">
        <p14:creationId xmlns:p14="http://schemas.microsoft.com/office/powerpoint/2010/main" val="1886532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F0F923-65DD-624F-855B-9F54C0A5FE3B}" type="datetimeFigureOut">
              <a:rPr lang="en-US" smtClean="0"/>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077DF7-426B-D247-8FDA-4AAC9D6112CF}" type="slidenum">
              <a:rPr lang="en-US" smtClean="0"/>
              <a:t>‹#›</a:t>
            </a:fld>
            <a:endParaRPr lang="en-US"/>
          </a:p>
        </p:txBody>
      </p:sp>
    </p:spTree>
    <p:extLst>
      <p:ext uri="{BB962C8B-B14F-4D97-AF65-F5344CB8AC3E}">
        <p14:creationId xmlns:p14="http://schemas.microsoft.com/office/powerpoint/2010/main" val="63638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F0F923-65DD-624F-855B-9F54C0A5FE3B}" type="datetimeFigureOut">
              <a:rPr lang="en-US" smtClean="0"/>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077DF7-426B-D247-8FDA-4AAC9D6112CF}" type="slidenum">
              <a:rPr lang="en-US" smtClean="0"/>
              <a:t>‹#›</a:t>
            </a:fld>
            <a:endParaRPr lang="en-US"/>
          </a:p>
        </p:txBody>
      </p:sp>
    </p:spTree>
    <p:extLst>
      <p:ext uri="{BB962C8B-B14F-4D97-AF65-F5344CB8AC3E}">
        <p14:creationId xmlns:p14="http://schemas.microsoft.com/office/powerpoint/2010/main" val="3263343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F0F923-65DD-624F-855B-9F54C0A5FE3B}" type="datetimeFigureOut">
              <a:rPr lang="en-US" smtClean="0"/>
              <a:t>10/30/2019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77DF7-426B-D247-8FDA-4AAC9D6112CF}" type="slidenum">
              <a:rPr lang="en-US" smtClean="0"/>
              <a:t>‹#›</a:t>
            </a:fld>
            <a:endParaRPr lang="en-US"/>
          </a:p>
        </p:txBody>
      </p:sp>
    </p:spTree>
    <p:extLst>
      <p:ext uri="{BB962C8B-B14F-4D97-AF65-F5344CB8AC3E}">
        <p14:creationId xmlns:p14="http://schemas.microsoft.com/office/powerpoint/2010/main" val="30160411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_3._What_do"/></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jpg"/><Relationship Id="rId7" Type="http://schemas.openxmlformats.org/officeDocument/2006/relationships/hyperlink" Target="http://www.google.co.uk/url?sa=i&amp;rct=j&amp;q=&amp;esrc=s&amp;source=images&amp;cd=&amp;cad=rja&amp;uact=8&amp;ved=0ahUKEwiFrYex7_7WAhXFaRQKHVw5CYQQjRwIBw&amp;url=http://thegirlfrompanama.com/tweed-wrap-coat/&amp;psig=AOvVaw39KNqxvy9oCyoVTfdljNOc&amp;ust=1508577495425879"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rtsoutreach.leeds.ac.uk/ambassador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CA6C7-4A6C-774D-B585-8AFC28CFEDBA}"/>
              </a:ext>
            </a:extLst>
          </p:cNvPr>
          <p:cNvSpPr>
            <a:spLocks noGrp="1"/>
          </p:cNvSpPr>
          <p:nvPr>
            <p:ph type="title"/>
          </p:nvPr>
        </p:nvSpPr>
        <p:spPr>
          <a:xfrm>
            <a:off x="302647" y="86830"/>
            <a:ext cx="7886700" cy="1325563"/>
          </a:xfrm>
        </p:spPr>
        <p:txBody>
          <a:bodyPr>
            <a:normAutofit/>
          </a:bodyPr>
          <a:lstStyle/>
          <a:p>
            <a:r>
              <a:rPr lang="en-US" sz="3200" b="1">
                <a:latin typeface="Arial" panose="020B0604020202020204" pitchFamily="34" charset="0"/>
                <a:cs typeface="Arial" panose="020B0604020202020204" pitchFamily="34" charset="0"/>
              </a:rPr>
              <a:t>Educational Engagement</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2220855" y="3580237"/>
            <a:ext cx="4673600" cy="2416918"/>
          </a:xfrm>
          <a:prstGeom prst="rect">
            <a:avLst/>
          </a:prstGeom>
        </p:spPr>
      </p:pic>
      <p:sp>
        <p:nvSpPr>
          <p:cNvPr id="5" name="Rectangle 4"/>
          <p:cNvSpPr/>
          <p:nvPr/>
        </p:nvSpPr>
        <p:spPr>
          <a:xfrm>
            <a:off x="302647" y="1741168"/>
            <a:ext cx="8510016" cy="1785104"/>
          </a:xfrm>
          <a:prstGeom prst="rect">
            <a:avLst/>
          </a:prstGeom>
        </p:spPr>
        <p:txBody>
          <a:bodyPr wrap="square">
            <a:spAutoFit/>
          </a:bodyPr>
          <a:lstStyle/>
          <a:p>
            <a:pPr algn="ctr"/>
            <a:r>
              <a:rPr lang="en-GB" sz="2200" b="1">
                <a:latin typeface="Arial" panose="020B0604020202020204" pitchFamily="34" charset="0"/>
                <a:cs typeface="Arial" panose="020B0604020202020204" pitchFamily="34" charset="0"/>
              </a:rPr>
              <a:t>Whilst we are waiting to start…</a:t>
            </a:r>
            <a:br>
              <a:rPr lang="en-GB" sz="2200" b="1">
                <a:latin typeface="Arial" panose="020B0604020202020204" pitchFamily="34" charset="0"/>
                <a:cs typeface="Arial" panose="020B0604020202020204" pitchFamily="34" charset="0"/>
              </a:rPr>
            </a:br>
            <a:r>
              <a:rPr lang="en-GB" sz="2200" b="1">
                <a:latin typeface="Arial" panose="020B0604020202020204" pitchFamily="34" charset="0"/>
                <a:cs typeface="Arial" panose="020B0604020202020204" pitchFamily="34" charset="0"/>
              </a:rPr>
              <a:t/>
            </a:r>
            <a:br>
              <a:rPr lang="en-GB" sz="2200" b="1">
                <a:latin typeface="Arial" panose="020B0604020202020204" pitchFamily="34" charset="0"/>
                <a:cs typeface="Arial" panose="020B0604020202020204" pitchFamily="34" charset="0"/>
              </a:rPr>
            </a:br>
            <a:r>
              <a:rPr lang="en-GB" sz="2200">
                <a:latin typeface="Arial" panose="020B0604020202020204" pitchFamily="34" charset="0"/>
                <a:cs typeface="Arial" panose="020B0604020202020204" pitchFamily="34" charset="0"/>
              </a:rPr>
              <a:t>You’ve been exiled to a deserted island for a year. You are told you may take three things you want, apart from the essentials. What would you take and why?</a:t>
            </a:r>
          </a:p>
        </p:txBody>
      </p:sp>
      <p:sp>
        <p:nvSpPr>
          <p:cNvPr id="6" name="Rectangle 5"/>
          <p:cNvSpPr/>
          <p:nvPr/>
        </p:nvSpPr>
        <p:spPr>
          <a:xfrm>
            <a:off x="1531064" y="6051120"/>
            <a:ext cx="6117380" cy="430887"/>
          </a:xfrm>
          <a:prstGeom prst="rect">
            <a:avLst/>
          </a:prstGeom>
        </p:spPr>
        <p:txBody>
          <a:bodyPr wrap="none">
            <a:spAutoFit/>
          </a:bodyPr>
          <a:lstStyle/>
          <a:p>
            <a:pPr algn="ctr"/>
            <a:r>
              <a:rPr lang="en-GB" sz="2200">
                <a:latin typeface="Arial" panose="020B0604020202020204" pitchFamily="34" charset="0"/>
                <a:cs typeface="Arial" panose="020B0604020202020204" pitchFamily="34" charset="0"/>
              </a:rPr>
              <a:t>Discuss with someone you don’t already know! </a:t>
            </a:r>
          </a:p>
        </p:txBody>
      </p:sp>
    </p:spTree>
    <p:extLst>
      <p:ext uri="{BB962C8B-B14F-4D97-AF65-F5344CB8AC3E}">
        <p14:creationId xmlns:p14="http://schemas.microsoft.com/office/powerpoint/2010/main" val="609839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302647" y="86830"/>
            <a:ext cx="7886700" cy="1325563"/>
          </a:xfrm>
        </p:spPr>
        <p:txBody>
          <a:bodyPr>
            <a:normAutofit/>
          </a:bodyPr>
          <a:lstStyle/>
          <a:p>
            <a:r>
              <a:rPr lang="en-US" sz="3200" b="1">
                <a:latin typeface="Arial" panose="020B0604020202020204" pitchFamily="34" charset="0"/>
                <a:cs typeface="Arial" panose="020B0604020202020204" pitchFamily="34" charset="0"/>
              </a:rPr>
              <a:t>How it will work…</a:t>
            </a:r>
          </a:p>
        </p:txBody>
      </p:sp>
      <p:sp>
        <p:nvSpPr>
          <p:cNvPr id="3" name="Content Placeholder 2"/>
          <p:cNvSpPr>
            <a:spLocks noGrp="1"/>
          </p:cNvSpPr>
          <p:nvPr>
            <p:ph idx="1"/>
          </p:nvPr>
        </p:nvSpPr>
        <p:spPr>
          <a:xfrm>
            <a:off x="628650" y="2032889"/>
            <a:ext cx="7886700" cy="4351338"/>
          </a:xfrm>
        </p:spPr>
        <p:txBody>
          <a:bodyPr/>
          <a:lstStyle/>
          <a:p>
            <a:pPr marL="0" indent="0">
              <a:buNone/>
            </a:pPr>
            <a:r>
              <a:rPr lang="en-GB" b="1">
                <a:latin typeface="Arial" panose="020B0604020202020204" pitchFamily="34" charset="0"/>
                <a:cs typeface="Arial" panose="020B0604020202020204" pitchFamily="34" charset="0"/>
              </a:rPr>
              <a:t>In School ‘Leeds Loves’ presentations</a:t>
            </a:r>
            <a:br>
              <a:rPr lang="en-GB" b="1">
                <a:latin typeface="Arial" panose="020B0604020202020204" pitchFamily="34" charset="0"/>
                <a:cs typeface="Arial" panose="020B0604020202020204" pitchFamily="34" charset="0"/>
              </a:rPr>
            </a:br>
            <a:endParaRPr lang="en-GB" b="1">
              <a:latin typeface="Arial" panose="020B0604020202020204" pitchFamily="34" charset="0"/>
              <a:cs typeface="Arial" panose="020B0604020202020204" pitchFamily="34" charset="0"/>
            </a:endParaRPr>
          </a:p>
        </p:txBody>
      </p:sp>
      <p:grpSp>
        <p:nvGrpSpPr>
          <p:cNvPr id="33" name="Group 32"/>
          <p:cNvGrpSpPr/>
          <p:nvPr/>
        </p:nvGrpSpPr>
        <p:grpSpPr>
          <a:xfrm>
            <a:off x="1981985" y="2673500"/>
            <a:ext cx="4992342" cy="751544"/>
            <a:chOff x="2085318" y="80864"/>
            <a:chExt cx="4992342" cy="751544"/>
          </a:xfrm>
        </p:grpSpPr>
        <p:sp>
          <p:nvSpPr>
            <p:cNvPr id="55" name="Rounded Rectangle 54"/>
            <p:cNvSpPr/>
            <p:nvPr/>
          </p:nvSpPr>
          <p:spPr>
            <a:xfrm>
              <a:off x="2085318" y="80864"/>
              <a:ext cx="4992342" cy="751544"/>
            </a:xfrm>
            <a:prstGeom prst="roundRect">
              <a:avLst>
                <a:gd name="adj" fmla="val 10000"/>
              </a:avLst>
            </a:prstGeom>
            <a:solidFill>
              <a:sysClr val="window" lastClr="FFFFFF">
                <a:hueOff val="0"/>
                <a:satOff val="0"/>
                <a:lumOff val="0"/>
                <a:alphaOff val="0"/>
              </a:sysClr>
            </a:solidFill>
            <a:ln w="28575" cap="flat" cmpd="sng" algn="ctr">
              <a:solidFill>
                <a:srgbClr val="70AD47">
                  <a:lumMod val="5000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56" name="Rounded Rectangle 4"/>
            <p:cNvSpPr txBox="1"/>
            <p:nvPr/>
          </p:nvSpPr>
          <p:spPr>
            <a:xfrm>
              <a:off x="2107330" y="102876"/>
              <a:ext cx="4948318" cy="7075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0" kern="1200">
                  <a:solidFill>
                    <a:sysClr val="windowText" lastClr="000000"/>
                  </a:solidFill>
                  <a:latin typeface="Arial" panose="020B0604020202020204" pitchFamily="34" charset="0"/>
                  <a:ea typeface="+mn-ea"/>
                  <a:cs typeface="Arial" panose="020B0604020202020204" pitchFamily="34" charset="0"/>
                </a:rPr>
                <a:t>The Team </a:t>
              </a:r>
              <a:r>
                <a:rPr lang="en-US" sz="12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sends information about </a:t>
              </a:r>
              <a:r>
                <a:rPr lang="en-US" sz="1200" b="1" i="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Leeds Loves… </a:t>
              </a:r>
              <a:r>
                <a:rPr lang="en-US" sz="12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to secondary schools.</a:t>
              </a:r>
            </a:p>
          </p:txBody>
        </p:sp>
      </p:grpSp>
      <p:grpSp>
        <p:nvGrpSpPr>
          <p:cNvPr id="34" name="Group 33"/>
          <p:cNvGrpSpPr/>
          <p:nvPr/>
        </p:nvGrpSpPr>
        <p:grpSpPr>
          <a:xfrm>
            <a:off x="4310689" y="3461386"/>
            <a:ext cx="338299" cy="218055"/>
            <a:chOff x="4414022" y="868750"/>
            <a:chExt cx="338299" cy="218055"/>
          </a:xfrm>
        </p:grpSpPr>
        <p:sp>
          <p:nvSpPr>
            <p:cNvPr id="53" name="Right Arrow 52"/>
            <p:cNvSpPr/>
            <p:nvPr/>
          </p:nvSpPr>
          <p:spPr>
            <a:xfrm rot="5388904">
              <a:off x="4474144" y="808628"/>
              <a:ext cx="218055" cy="338299"/>
            </a:xfrm>
            <a:prstGeom prst="rightArrow">
              <a:avLst>
                <a:gd name="adj1" fmla="val 60000"/>
                <a:gd name="adj2" fmla="val 50000"/>
              </a:avLst>
            </a:prstGeom>
            <a:solidFill>
              <a:srgbClr val="70AD47"/>
            </a:solidFill>
            <a:ln>
              <a:solidFill>
                <a:srgbClr val="70AD47">
                  <a:lumMod val="50000"/>
                </a:srgbClr>
              </a:solid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54" name="Right Arrow 6"/>
            <p:cNvSpPr txBox="1"/>
            <p:nvPr/>
          </p:nvSpPr>
          <p:spPr>
            <a:xfrm rot="-11096">
              <a:off x="4481576" y="868750"/>
              <a:ext cx="202979" cy="1526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solidFill>
                  <a:sysClr val="windowText" lastClr="000000">
                    <a:hueOff val="0"/>
                    <a:satOff val="0"/>
                    <a:lumOff val="0"/>
                    <a:alphaOff val="0"/>
                  </a:sysClr>
                </a:solidFill>
                <a:latin typeface="Calibri" panose="020F0502020204030204"/>
                <a:ea typeface="+mn-ea"/>
                <a:cs typeface="+mn-cs"/>
              </a:endParaRPr>
            </a:p>
          </p:txBody>
        </p:sp>
      </p:grpSp>
      <p:grpSp>
        <p:nvGrpSpPr>
          <p:cNvPr id="35" name="Group 34"/>
          <p:cNvGrpSpPr/>
          <p:nvPr/>
        </p:nvGrpSpPr>
        <p:grpSpPr>
          <a:xfrm>
            <a:off x="1960153" y="3715783"/>
            <a:ext cx="5042741" cy="753934"/>
            <a:chOff x="2063486" y="1123147"/>
            <a:chExt cx="5042741" cy="753934"/>
          </a:xfrm>
        </p:grpSpPr>
        <p:sp>
          <p:nvSpPr>
            <p:cNvPr id="51" name="Rounded Rectangle 50"/>
            <p:cNvSpPr/>
            <p:nvPr/>
          </p:nvSpPr>
          <p:spPr>
            <a:xfrm>
              <a:off x="2063486" y="1123147"/>
              <a:ext cx="5042741" cy="753934"/>
            </a:xfrm>
            <a:prstGeom prst="roundRect">
              <a:avLst>
                <a:gd name="adj" fmla="val 10000"/>
              </a:avLst>
            </a:prstGeom>
            <a:solidFill>
              <a:sysClr val="window" lastClr="FFFFFF">
                <a:hueOff val="0"/>
                <a:satOff val="0"/>
                <a:lumOff val="0"/>
                <a:alphaOff val="0"/>
              </a:sysClr>
            </a:solidFill>
            <a:ln w="28575" cap="flat" cmpd="sng" algn="ctr">
              <a:solidFill>
                <a:srgbClr val="70AD47">
                  <a:lumMod val="5000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52" name="Rounded Rectangle 8"/>
            <p:cNvSpPr txBox="1"/>
            <p:nvPr/>
          </p:nvSpPr>
          <p:spPr>
            <a:xfrm>
              <a:off x="2085568" y="1145229"/>
              <a:ext cx="4998577" cy="7097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Teachers send requests for </a:t>
              </a:r>
              <a:r>
                <a:rPr lang="en-US" sz="1200" b="1" i="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Leeds Loves… </a:t>
              </a:r>
              <a:r>
                <a:rPr lang="en-US" sz="12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presentations,telling us the subject area, age and size of the group(s).</a:t>
              </a:r>
            </a:p>
          </p:txBody>
        </p:sp>
      </p:grpSp>
      <p:grpSp>
        <p:nvGrpSpPr>
          <p:cNvPr id="36" name="Group 35"/>
          <p:cNvGrpSpPr/>
          <p:nvPr/>
        </p:nvGrpSpPr>
        <p:grpSpPr>
          <a:xfrm>
            <a:off x="4307528" y="4517910"/>
            <a:ext cx="338299" cy="289191"/>
            <a:chOff x="4410861" y="1925274"/>
            <a:chExt cx="338299" cy="289191"/>
          </a:xfrm>
        </p:grpSpPr>
        <p:sp>
          <p:nvSpPr>
            <p:cNvPr id="49" name="Right Arrow 48"/>
            <p:cNvSpPr/>
            <p:nvPr/>
          </p:nvSpPr>
          <p:spPr>
            <a:xfrm rot="5429239">
              <a:off x="4435415" y="1900720"/>
              <a:ext cx="289191" cy="338299"/>
            </a:xfrm>
            <a:prstGeom prst="rightArrow">
              <a:avLst>
                <a:gd name="adj1" fmla="val 60000"/>
                <a:gd name="adj2" fmla="val 50000"/>
              </a:avLst>
            </a:prstGeom>
            <a:solidFill>
              <a:srgbClr val="70AD47"/>
            </a:solidFill>
            <a:ln>
              <a:solidFill>
                <a:srgbClr val="70AD47">
                  <a:lumMod val="50000"/>
                </a:srgbClr>
              </a:solid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50" name="Right Arrow 10"/>
            <p:cNvSpPr txBox="1"/>
            <p:nvPr/>
          </p:nvSpPr>
          <p:spPr>
            <a:xfrm rot="29239">
              <a:off x="4478890" y="1925275"/>
              <a:ext cx="202979" cy="20243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ysClr val="windowText" lastClr="000000">
                    <a:hueOff val="0"/>
                    <a:satOff val="0"/>
                    <a:lumOff val="0"/>
                    <a:alphaOff val="0"/>
                  </a:sysClr>
                </a:solidFill>
                <a:latin typeface="Calibri" panose="020F0502020204030204"/>
                <a:ea typeface="+mn-ea"/>
                <a:cs typeface="+mn-cs"/>
              </a:endParaRPr>
            </a:p>
          </p:txBody>
        </p:sp>
      </p:grpSp>
      <p:grpSp>
        <p:nvGrpSpPr>
          <p:cNvPr id="37" name="Group 36"/>
          <p:cNvGrpSpPr/>
          <p:nvPr/>
        </p:nvGrpSpPr>
        <p:grpSpPr>
          <a:xfrm>
            <a:off x="1931270" y="4855294"/>
            <a:ext cx="5081142" cy="751777"/>
            <a:chOff x="2034603" y="2262658"/>
            <a:chExt cx="5081142" cy="751777"/>
          </a:xfrm>
        </p:grpSpPr>
        <p:sp>
          <p:nvSpPr>
            <p:cNvPr id="47" name="Rounded Rectangle 46"/>
            <p:cNvSpPr/>
            <p:nvPr/>
          </p:nvSpPr>
          <p:spPr>
            <a:xfrm>
              <a:off x="2034603" y="2262658"/>
              <a:ext cx="5081142" cy="751777"/>
            </a:xfrm>
            <a:prstGeom prst="roundRect">
              <a:avLst>
                <a:gd name="adj" fmla="val 10000"/>
              </a:avLst>
            </a:prstGeom>
            <a:solidFill>
              <a:sysClr val="window" lastClr="FFFFFF">
                <a:hueOff val="0"/>
                <a:satOff val="0"/>
                <a:lumOff val="0"/>
                <a:alphaOff val="0"/>
              </a:sysClr>
            </a:solidFill>
            <a:ln w="28575" cap="flat" cmpd="sng" algn="ctr">
              <a:solidFill>
                <a:srgbClr val="70AD47">
                  <a:lumMod val="5000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48" name="Rounded Rectangle 12"/>
            <p:cNvSpPr txBox="1"/>
            <p:nvPr/>
          </p:nvSpPr>
          <p:spPr>
            <a:xfrm>
              <a:off x="2056622" y="2284677"/>
              <a:ext cx="5037104" cy="7077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solidFill>
                    <a:sysClr val="windowText" lastClr="000000"/>
                  </a:solidFill>
                  <a:latin typeface="Arial" panose="020B0604020202020204" pitchFamily="34" charset="0"/>
                  <a:ea typeface="+mn-ea"/>
                  <a:cs typeface="Arial" panose="020B0604020202020204" pitchFamily="34" charset="0"/>
                </a:rPr>
                <a:t>The Team </a:t>
              </a:r>
              <a:r>
                <a:rPr lang="en-US" sz="12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will e-mail Ambassadors with details and a deadline for responses</a:t>
              </a:r>
            </a:p>
          </p:txBody>
        </p:sp>
      </p:grpSp>
      <p:grpSp>
        <p:nvGrpSpPr>
          <p:cNvPr id="38" name="Group 37"/>
          <p:cNvGrpSpPr/>
          <p:nvPr/>
        </p:nvGrpSpPr>
        <p:grpSpPr>
          <a:xfrm>
            <a:off x="4302691" y="5654057"/>
            <a:ext cx="338299" cy="281916"/>
            <a:chOff x="4406024" y="3061421"/>
            <a:chExt cx="338299" cy="281916"/>
          </a:xfrm>
        </p:grpSpPr>
        <p:sp>
          <p:nvSpPr>
            <p:cNvPr id="45" name="Right Arrow 44"/>
            <p:cNvSpPr/>
            <p:nvPr/>
          </p:nvSpPr>
          <p:spPr>
            <a:xfrm rot="5400000">
              <a:off x="4434216" y="3033229"/>
              <a:ext cx="281916" cy="338299"/>
            </a:xfrm>
            <a:prstGeom prst="rightArrow">
              <a:avLst>
                <a:gd name="adj1" fmla="val 60000"/>
                <a:gd name="adj2" fmla="val 50000"/>
              </a:avLst>
            </a:prstGeom>
            <a:solidFill>
              <a:srgbClr val="70AD47"/>
            </a:solidFill>
            <a:ln>
              <a:solidFill>
                <a:srgbClr val="70AD47">
                  <a:lumMod val="50000"/>
                </a:srgbClr>
              </a:solid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46" name="Right Arrow 14"/>
            <p:cNvSpPr txBox="1"/>
            <p:nvPr/>
          </p:nvSpPr>
          <p:spPr>
            <a:xfrm>
              <a:off x="4473685" y="3061421"/>
              <a:ext cx="202979" cy="19734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ysClr val="windowText" lastClr="000000">
                    <a:hueOff val="0"/>
                    <a:satOff val="0"/>
                    <a:lumOff val="0"/>
                    <a:alphaOff val="0"/>
                  </a:sysClr>
                </a:solidFill>
                <a:latin typeface="Calibri" panose="020F0502020204030204"/>
                <a:ea typeface="+mn-ea"/>
                <a:cs typeface="+mn-cs"/>
              </a:endParaRPr>
            </a:p>
          </p:txBody>
        </p:sp>
      </p:grpSp>
      <p:grpSp>
        <p:nvGrpSpPr>
          <p:cNvPr id="39" name="Group 38"/>
          <p:cNvGrpSpPr/>
          <p:nvPr/>
        </p:nvGrpSpPr>
        <p:grpSpPr>
          <a:xfrm>
            <a:off x="1951734" y="5982960"/>
            <a:ext cx="5040215" cy="464959"/>
            <a:chOff x="2055067" y="3390324"/>
            <a:chExt cx="5040215" cy="464959"/>
          </a:xfrm>
        </p:grpSpPr>
        <p:sp>
          <p:nvSpPr>
            <p:cNvPr id="43" name="Rounded Rectangle 42"/>
            <p:cNvSpPr/>
            <p:nvPr/>
          </p:nvSpPr>
          <p:spPr>
            <a:xfrm>
              <a:off x="2055067" y="3390324"/>
              <a:ext cx="5040215" cy="464959"/>
            </a:xfrm>
            <a:prstGeom prst="roundRect">
              <a:avLst>
                <a:gd name="adj" fmla="val 10000"/>
              </a:avLst>
            </a:prstGeom>
            <a:solidFill>
              <a:sysClr val="window" lastClr="FFFFFF">
                <a:hueOff val="0"/>
                <a:satOff val="0"/>
                <a:lumOff val="0"/>
                <a:alphaOff val="0"/>
              </a:sysClr>
            </a:solidFill>
            <a:ln w="28575" cap="flat" cmpd="sng" algn="ctr">
              <a:solidFill>
                <a:srgbClr val="70AD47">
                  <a:lumMod val="5000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44" name="Rounded Rectangle 16"/>
            <p:cNvSpPr txBox="1"/>
            <p:nvPr/>
          </p:nvSpPr>
          <p:spPr>
            <a:xfrm>
              <a:off x="2068685" y="3403942"/>
              <a:ext cx="5012979" cy="43772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Ambassadors email back whether or not you are available</a:t>
              </a:r>
              <a:r>
                <a:rPr lang="en-US" sz="1600" kern="1200">
                  <a:solidFill>
                    <a:sysClr val="windowText" lastClr="000000">
                      <a:hueOff val="0"/>
                      <a:satOff val="0"/>
                      <a:lumOff val="0"/>
                      <a:alphaOff val="0"/>
                    </a:sysClr>
                  </a:solidFill>
                  <a:latin typeface="Calibri" panose="020F0502020204030204"/>
                  <a:ea typeface="+mn-ea"/>
                  <a:cs typeface="+mn-cs"/>
                </a:rPr>
                <a:t>.</a:t>
              </a:r>
            </a:p>
          </p:txBody>
        </p:sp>
      </p:grpSp>
      <p:grpSp>
        <p:nvGrpSpPr>
          <p:cNvPr id="40" name="Group 39"/>
          <p:cNvGrpSpPr/>
          <p:nvPr/>
        </p:nvGrpSpPr>
        <p:grpSpPr>
          <a:xfrm>
            <a:off x="4302691" y="6494905"/>
            <a:ext cx="338299" cy="281916"/>
            <a:chOff x="4406024" y="3902269"/>
            <a:chExt cx="338299" cy="281916"/>
          </a:xfrm>
        </p:grpSpPr>
        <p:sp>
          <p:nvSpPr>
            <p:cNvPr id="41" name="Right Arrow 40"/>
            <p:cNvSpPr/>
            <p:nvPr/>
          </p:nvSpPr>
          <p:spPr>
            <a:xfrm rot="5400000">
              <a:off x="4434216" y="3874077"/>
              <a:ext cx="281916" cy="338299"/>
            </a:xfrm>
            <a:prstGeom prst="rightArrow">
              <a:avLst>
                <a:gd name="adj1" fmla="val 60000"/>
                <a:gd name="adj2" fmla="val 50000"/>
              </a:avLst>
            </a:prstGeom>
            <a:solidFill>
              <a:srgbClr val="70AD47"/>
            </a:solidFill>
            <a:ln>
              <a:solidFill>
                <a:srgbClr val="70AD47">
                  <a:lumMod val="50000"/>
                </a:srgbClr>
              </a:solid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42" name="Right Arrow 18"/>
            <p:cNvSpPr txBox="1"/>
            <p:nvPr/>
          </p:nvSpPr>
          <p:spPr>
            <a:xfrm>
              <a:off x="4473685" y="3902269"/>
              <a:ext cx="202979" cy="19734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ysClr val="windowText" lastClr="000000">
                    <a:hueOff val="0"/>
                    <a:satOff val="0"/>
                    <a:lumOff val="0"/>
                    <a:alphaOff val="0"/>
                  </a:sysClr>
                </a:solidFill>
                <a:latin typeface="Calibri" panose="020F0502020204030204"/>
                <a:ea typeface="+mn-ea"/>
                <a:cs typeface="+mn-cs"/>
              </a:endParaRPr>
            </a:p>
          </p:txBody>
        </p:sp>
      </p:grpSp>
    </p:spTree>
    <p:extLst>
      <p:ext uri="{BB962C8B-B14F-4D97-AF65-F5344CB8AC3E}">
        <p14:creationId xmlns:p14="http://schemas.microsoft.com/office/powerpoint/2010/main" val="61416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302647" y="86830"/>
            <a:ext cx="7886700" cy="1325563"/>
          </a:xfrm>
        </p:spPr>
        <p:txBody>
          <a:bodyPr>
            <a:normAutofit/>
          </a:bodyPr>
          <a:lstStyle/>
          <a:p>
            <a:r>
              <a:rPr lang="en-US" sz="3200" b="1">
                <a:latin typeface="Arial" panose="020B0604020202020204" pitchFamily="34" charset="0"/>
                <a:cs typeface="Arial" panose="020B0604020202020204" pitchFamily="34" charset="0"/>
              </a:rPr>
              <a:t>How it will work…</a:t>
            </a:r>
          </a:p>
        </p:txBody>
      </p:sp>
      <p:sp>
        <p:nvSpPr>
          <p:cNvPr id="3" name="Content Placeholder 2"/>
          <p:cNvSpPr>
            <a:spLocks noGrp="1"/>
          </p:cNvSpPr>
          <p:nvPr>
            <p:ph idx="1"/>
          </p:nvPr>
        </p:nvSpPr>
        <p:spPr>
          <a:xfrm>
            <a:off x="628650" y="2032889"/>
            <a:ext cx="7886700" cy="4351338"/>
          </a:xfrm>
        </p:spPr>
        <p:txBody>
          <a:bodyPr/>
          <a:lstStyle/>
          <a:p>
            <a:pPr marL="0" indent="0">
              <a:buNone/>
            </a:pPr>
            <a:r>
              <a:rPr lang="en-GB" b="1">
                <a:latin typeface="Arial" panose="020B0604020202020204" pitchFamily="34" charset="0"/>
                <a:cs typeface="Arial" panose="020B0604020202020204" pitchFamily="34" charset="0"/>
              </a:rPr>
              <a:t>In School ‘Leeds Loves’ presentations</a:t>
            </a:r>
            <a:br>
              <a:rPr lang="en-GB" b="1">
                <a:latin typeface="Arial" panose="020B0604020202020204" pitchFamily="34" charset="0"/>
                <a:cs typeface="Arial" panose="020B0604020202020204" pitchFamily="34" charset="0"/>
              </a:rPr>
            </a:br>
            <a:endParaRPr lang="en-GB" b="1">
              <a:latin typeface="Arial" panose="020B0604020202020204" pitchFamily="34" charset="0"/>
              <a:cs typeface="Arial" panose="020B0604020202020204" pitchFamily="34" charset="0"/>
            </a:endParaRPr>
          </a:p>
        </p:txBody>
      </p:sp>
      <p:grpSp>
        <p:nvGrpSpPr>
          <p:cNvPr id="11" name="Group 10"/>
          <p:cNvGrpSpPr/>
          <p:nvPr/>
        </p:nvGrpSpPr>
        <p:grpSpPr>
          <a:xfrm>
            <a:off x="4402852" y="6049407"/>
            <a:ext cx="338299" cy="281916"/>
            <a:chOff x="4406024" y="6271157"/>
            <a:chExt cx="338299" cy="281916"/>
          </a:xfrm>
        </p:grpSpPr>
        <p:sp>
          <p:nvSpPr>
            <p:cNvPr id="12" name="Right Arrow 11"/>
            <p:cNvSpPr/>
            <p:nvPr/>
          </p:nvSpPr>
          <p:spPr>
            <a:xfrm rot="5400000">
              <a:off x="4434216" y="6242965"/>
              <a:ext cx="281916" cy="338299"/>
            </a:xfrm>
            <a:prstGeom prst="rightArrow">
              <a:avLst>
                <a:gd name="adj1" fmla="val 60000"/>
                <a:gd name="adj2" fmla="val 50000"/>
              </a:avLst>
            </a:prstGeom>
            <a:solidFill>
              <a:schemeClr val="accent6"/>
            </a:solidFill>
            <a:ln>
              <a:solidFill>
                <a:schemeClr val="accent6">
                  <a:lumMod val="50000"/>
                </a:schemeClr>
              </a:solidFill>
            </a:ln>
          </p:spPr>
          <p:style>
            <a:lnRef idx="0">
              <a:scrgbClr r="0" g="0" b="0"/>
            </a:lnRef>
            <a:fillRef idx="1">
              <a:scrgbClr r="0" g="0" b="0"/>
            </a:fillRef>
            <a:effectRef idx="0">
              <a:schemeClr val="dk1">
                <a:tint val="60000"/>
                <a:hueOff val="0"/>
                <a:satOff val="0"/>
                <a:lumOff val="0"/>
                <a:alphaOff val="0"/>
              </a:schemeClr>
            </a:effectRef>
            <a:fontRef idx="minor">
              <a:schemeClr val="dk1">
                <a:hueOff val="0"/>
                <a:satOff val="0"/>
                <a:lumOff val="0"/>
                <a:alphaOff val="0"/>
              </a:schemeClr>
            </a:fontRef>
          </p:style>
        </p:sp>
        <p:sp>
          <p:nvSpPr>
            <p:cNvPr id="13" name="Right Arrow 4"/>
            <p:cNvSpPr txBox="1"/>
            <p:nvPr/>
          </p:nvSpPr>
          <p:spPr>
            <a:xfrm>
              <a:off x="4473685" y="6271157"/>
              <a:ext cx="202979" cy="19734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pSp>
      <p:grpSp>
        <p:nvGrpSpPr>
          <p:cNvPr id="14" name="Group 13"/>
          <p:cNvGrpSpPr/>
          <p:nvPr/>
        </p:nvGrpSpPr>
        <p:grpSpPr>
          <a:xfrm>
            <a:off x="2001714" y="2613215"/>
            <a:ext cx="5081142" cy="385488"/>
            <a:chOff x="2034603" y="4231171"/>
            <a:chExt cx="5081142" cy="385488"/>
          </a:xfrm>
        </p:grpSpPr>
        <p:sp>
          <p:nvSpPr>
            <p:cNvPr id="33" name="Rounded Rectangle 32"/>
            <p:cNvSpPr/>
            <p:nvPr/>
          </p:nvSpPr>
          <p:spPr>
            <a:xfrm>
              <a:off x="2034603" y="4231171"/>
              <a:ext cx="5081142" cy="385488"/>
            </a:xfrm>
            <a:prstGeom prst="roundRect">
              <a:avLst>
                <a:gd name="adj" fmla="val 10000"/>
              </a:avLst>
            </a:prstGeom>
            <a:solidFill>
              <a:sysClr val="window" lastClr="FFFFFF">
                <a:hueOff val="0"/>
                <a:satOff val="0"/>
                <a:lumOff val="0"/>
                <a:alphaOff val="0"/>
              </a:sysClr>
            </a:solidFill>
            <a:ln w="28575" cap="flat" cmpd="sng" algn="ctr">
              <a:solidFill>
                <a:srgbClr val="70AD47">
                  <a:lumMod val="50000"/>
                </a:srgbClr>
              </a:solidFill>
              <a:prstDash val="solid"/>
              <a:miter lim="800000"/>
            </a:ln>
            <a:effectLst/>
          </p:spPr>
        </p:sp>
        <p:sp>
          <p:nvSpPr>
            <p:cNvPr id="34" name="Rounded Rectangle 4"/>
            <p:cNvSpPr txBox="1"/>
            <p:nvPr/>
          </p:nvSpPr>
          <p:spPr>
            <a:xfrm>
              <a:off x="2045894" y="4242462"/>
              <a:ext cx="5058560" cy="362906"/>
            </a:xfrm>
            <a:prstGeom prst="rect">
              <a:avLst/>
            </a:prstGeom>
            <a:noFill/>
            <a:ln>
              <a:noFill/>
            </a:ln>
            <a:effectLst/>
          </p:spPr>
          <p:txBody>
            <a:bodyPr spcFirstLastPara="0" vert="horz" wrap="square" lIns="45720" tIns="45720" rIns="45720" bIns="45720"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The Team </a:t>
              </a:r>
              <a:r>
                <a:rPr kumimoji="0" lang="en-US" sz="12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allocates work via e-mail to 2 students per visit.</a:t>
              </a:r>
            </a:p>
          </p:txBody>
        </p:sp>
      </p:grpSp>
      <p:grpSp>
        <p:nvGrpSpPr>
          <p:cNvPr id="15" name="Group 14"/>
          <p:cNvGrpSpPr/>
          <p:nvPr/>
        </p:nvGrpSpPr>
        <p:grpSpPr>
          <a:xfrm>
            <a:off x="4373135" y="3045691"/>
            <a:ext cx="338299" cy="281916"/>
            <a:chOff x="4406024" y="4663647"/>
            <a:chExt cx="338299" cy="281916"/>
          </a:xfrm>
        </p:grpSpPr>
        <p:sp>
          <p:nvSpPr>
            <p:cNvPr id="31" name="Right Arrow 30"/>
            <p:cNvSpPr/>
            <p:nvPr/>
          </p:nvSpPr>
          <p:spPr>
            <a:xfrm rot="5400000">
              <a:off x="4434216" y="4635455"/>
              <a:ext cx="281916" cy="338299"/>
            </a:xfrm>
            <a:prstGeom prst="rightArrow">
              <a:avLst>
                <a:gd name="adj1" fmla="val 60000"/>
                <a:gd name="adj2" fmla="val 50000"/>
              </a:avLst>
            </a:prstGeom>
            <a:solidFill>
              <a:srgbClr val="70AD47"/>
            </a:solidFill>
            <a:ln>
              <a:solidFill>
                <a:srgbClr val="70AD47">
                  <a:lumMod val="50000"/>
                </a:srgbClr>
              </a:solidFill>
            </a:ln>
            <a:effectLst/>
          </p:spPr>
        </p:sp>
        <p:sp>
          <p:nvSpPr>
            <p:cNvPr id="32" name="Right Arrow 6"/>
            <p:cNvSpPr txBox="1"/>
            <p:nvPr/>
          </p:nvSpPr>
          <p:spPr>
            <a:xfrm>
              <a:off x="4473685" y="4663647"/>
              <a:ext cx="202979" cy="197341"/>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ysClr val="windowText" lastClr="000000">
                    <a:hueOff val="0"/>
                    <a:satOff val="0"/>
                    <a:lumOff val="0"/>
                    <a:alphaOff val="0"/>
                  </a:sysClr>
                </a:solidFill>
                <a:effectLst/>
                <a:uLnTx/>
                <a:uFillTx/>
                <a:latin typeface="Calibri" panose="020F0502020204030204"/>
                <a:ea typeface="+mn-ea"/>
                <a:cs typeface="+mn-cs"/>
              </a:endParaRPr>
            </a:p>
          </p:txBody>
        </p:sp>
      </p:grpSp>
      <p:grpSp>
        <p:nvGrpSpPr>
          <p:cNvPr id="16" name="Group 15"/>
          <p:cNvGrpSpPr/>
          <p:nvPr/>
        </p:nvGrpSpPr>
        <p:grpSpPr>
          <a:xfrm>
            <a:off x="2020749" y="3374593"/>
            <a:ext cx="5043072" cy="453051"/>
            <a:chOff x="2053638" y="4992549"/>
            <a:chExt cx="5043072" cy="453051"/>
          </a:xfrm>
        </p:grpSpPr>
        <p:sp>
          <p:nvSpPr>
            <p:cNvPr id="29" name="Rounded Rectangle 28"/>
            <p:cNvSpPr/>
            <p:nvPr/>
          </p:nvSpPr>
          <p:spPr>
            <a:xfrm>
              <a:off x="2053638" y="4992549"/>
              <a:ext cx="5043072" cy="453051"/>
            </a:xfrm>
            <a:prstGeom prst="roundRect">
              <a:avLst>
                <a:gd name="adj" fmla="val 10000"/>
              </a:avLst>
            </a:prstGeom>
            <a:solidFill>
              <a:sysClr val="window" lastClr="FFFFFF">
                <a:hueOff val="0"/>
                <a:satOff val="0"/>
                <a:lumOff val="0"/>
                <a:alphaOff val="0"/>
              </a:sysClr>
            </a:solidFill>
            <a:ln w="28575" cap="flat" cmpd="sng" algn="ctr">
              <a:solidFill>
                <a:srgbClr val="70AD47">
                  <a:lumMod val="50000"/>
                </a:srgbClr>
              </a:solidFill>
              <a:prstDash val="solid"/>
              <a:miter lim="800000"/>
            </a:ln>
            <a:effectLst/>
          </p:spPr>
        </p:sp>
        <p:sp>
          <p:nvSpPr>
            <p:cNvPr id="30" name="Rounded Rectangle 8"/>
            <p:cNvSpPr txBox="1"/>
            <p:nvPr/>
          </p:nvSpPr>
          <p:spPr>
            <a:xfrm>
              <a:off x="2066907" y="5005818"/>
              <a:ext cx="5016534" cy="426513"/>
            </a:xfrm>
            <a:prstGeom prst="rect">
              <a:avLst/>
            </a:prstGeom>
            <a:noFill/>
            <a:ln>
              <a:noFill/>
            </a:ln>
            <a:effectLst/>
          </p:spPr>
          <p:txBody>
            <a:bodyPr spcFirstLastPara="0" vert="horz" wrap="square" lIns="45720" tIns="45720" rIns="45720" bIns="45720"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The Team </a:t>
              </a:r>
              <a:r>
                <a:rPr kumimoji="0" lang="en-US" sz="12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send full details of the school visit (teacher contact, size and type of audience) to both Ambassadors.</a:t>
              </a:r>
            </a:p>
          </p:txBody>
        </p:sp>
      </p:grpSp>
      <p:grpSp>
        <p:nvGrpSpPr>
          <p:cNvPr id="17" name="Group 16"/>
          <p:cNvGrpSpPr/>
          <p:nvPr/>
        </p:nvGrpSpPr>
        <p:grpSpPr>
          <a:xfrm>
            <a:off x="4373135" y="3874631"/>
            <a:ext cx="338299" cy="281916"/>
            <a:chOff x="4406024" y="5492587"/>
            <a:chExt cx="338299" cy="281916"/>
          </a:xfrm>
        </p:grpSpPr>
        <p:sp>
          <p:nvSpPr>
            <p:cNvPr id="27" name="Right Arrow 26"/>
            <p:cNvSpPr/>
            <p:nvPr/>
          </p:nvSpPr>
          <p:spPr>
            <a:xfrm rot="5400000">
              <a:off x="4434216" y="5464395"/>
              <a:ext cx="281916" cy="338299"/>
            </a:xfrm>
            <a:prstGeom prst="rightArrow">
              <a:avLst>
                <a:gd name="adj1" fmla="val 60000"/>
                <a:gd name="adj2" fmla="val 50000"/>
              </a:avLst>
            </a:prstGeom>
            <a:solidFill>
              <a:srgbClr val="70AD47"/>
            </a:solidFill>
            <a:ln>
              <a:solidFill>
                <a:srgbClr val="70AD47">
                  <a:lumMod val="50000"/>
                </a:srgbClr>
              </a:solidFill>
            </a:ln>
            <a:effectLst/>
          </p:spPr>
        </p:sp>
        <p:sp>
          <p:nvSpPr>
            <p:cNvPr id="28" name="Right Arrow 10"/>
            <p:cNvSpPr txBox="1"/>
            <p:nvPr/>
          </p:nvSpPr>
          <p:spPr>
            <a:xfrm>
              <a:off x="4473685" y="5492587"/>
              <a:ext cx="202979" cy="197341"/>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ysClr val="windowText" lastClr="000000">
                    <a:hueOff val="0"/>
                    <a:satOff val="0"/>
                    <a:lumOff val="0"/>
                    <a:alphaOff val="0"/>
                  </a:sysClr>
                </a:solidFill>
                <a:effectLst/>
                <a:uLnTx/>
                <a:uFillTx/>
                <a:latin typeface="Calibri" panose="020F0502020204030204"/>
                <a:ea typeface="+mn-ea"/>
                <a:cs typeface="+mn-cs"/>
              </a:endParaRPr>
            </a:p>
          </p:txBody>
        </p:sp>
      </p:grpSp>
      <p:grpSp>
        <p:nvGrpSpPr>
          <p:cNvPr id="18" name="Group 17"/>
          <p:cNvGrpSpPr/>
          <p:nvPr/>
        </p:nvGrpSpPr>
        <p:grpSpPr>
          <a:xfrm>
            <a:off x="2037213" y="4203533"/>
            <a:ext cx="5010144" cy="402682"/>
            <a:chOff x="2070102" y="5821489"/>
            <a:chExt cx="5010144" cy="402682"/>
          </a:xfrm>
        </p:grpSpPr>
        <p:sp>
          <p:nvSpPr>
            <p:cNvPr id="25" name="Rounded Rectangle 24"/>
            <p:cNvSpPr/>
            <p:nvPr/>
          </p:nvSpPr>
          <p:spPr>
            <a:xfrm>
              <a:off x="2070102" y="5821489"/>
              <a:ext cx="5010144" cy="402682"/>
            </a:xfrm>
            <a:prstGeom prst="roundRect">
              <a:avLst>
                <a:gd name="adj" fmla="val 10000"/>
              </a:avLst>
            </a:prstGeom>
            <a:solidFill>
              <a:sysClr val="window" lastClr="FFFFFF">
                <a:hueOff val="0"/>
                <a:satOff val="0"/>
                <a:lumOff val="0"/>
                <a:alphaOff val="0"/>
              </a:sysClr>
            </a:solidFill>
            <a:ln w="28575" cap="flat" cmpd="sng" algn="ctr">
              <a:solidFill>
                <a:srgbClr val="70AD47">
                  <a:lumMod val="50000"/>
                </a:srgbClr>
              </a:solidFill>
              <a:prstDash val="solid"/>
              <a:miter lim="800000"/>
            </a:ln>
            <a:effectLst/>
          </p:spPr>
        </p:sp>
        <p:sp>
          <p:nvSpPr>
            <p:cNvPr id="26" name="Rounded Rectangle 12"/>
            <p:cNvSpPr txBox="1"/>
            <p:nvPr/>
          </p:nvSpPr>
          <p:spPr>
            <a:xfrm>
              <a:off x="2081896" y="5833283"/>
              <a:ext cx="4986556" cy="379094"/>
            </a:xfrm>
            <a:prstGeom prst="rect">
              <a:avLst/>
            </a:prstGeom>
            <a:noFill/>
            <a:ln>
              <a:noFill/>
            </a:ln>
            <a:effectLst/>
          </p:spPr>
          <p:txBody>
            <a:bodyPr spcFirstLastPara="0" vert="horz" wrap="square" lIns="45720" tIns="45720" rIns="45720" bIns="45720"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Teachers sign and return the Code of Conduct agreement</a:t>
              </a:r>
            </a:p>
          </p:txBody>
        </p:sp>
      </p:grpSp>
      <p:grpSp>
        <p:nvGrpSpPr>
          <p:cNvPr id="19" name="Group 18"/>
          <p:cNvGrpSpPr/>
          <p:nvPr/>
        </p:nvGrpSpPr>
        <p:grpSpPr>
          <a:xfrm>
            <a:off x="4373135" y="4653201"/>
            <a:ext cx="338299" cy="281916"/>
            <a:chOff x="4406024" y="6271157"/>
            <a:chExt cx="338299" cy="281916"/>
          </a:xfrm>
        </p:grpSpPr>
        <p:sp>
          <p:nvSpPr>
            <p:cNvPr id="23" name="Right Arrow 22"/>
            <p:cNvSpPr/>
            <p:nvPr/>
          </p:nvSpPr>
          <p:spPr>
            <a:xfrm rot="5400000">
              <a:off x="4434216" y="6242965"/>
              <a:ext cx="281916" cy="338299"/>
            </a:xfrm>
            <a:prstGeom prst="rightArrow">
              <a:avLst>
                <a:gd name="adj1" fmla="val 60000"/>
                <a:gd name="adj2" fmla="val 50000"/>
              </a:avLst>
            </a:prstGeom>
            <a:solidFill>
              <a:srgbClr val="70AD47"/>
            </a:solidFill>
            <a:ln>
              <a:solidFill>
                <a:srgbClr val="70AD47">
                  <a:lumMod val="50000"/>
                </a:srgbClr>
              </a:solidFill>
            </a:ln>
            <a:effectLst/>
          </p:spPr>
        </p:sp>
        <p:sp>
          <p:nvSpPr>
            <p:cNvPr id="24" name="Right Arrow 14"/>
            <p:cNvSpPr txBox="1"/>
            <p:nvPr/>
          </p:nvSpPr>
          <p:spPr>
            <a:xfrm>
              <a:off x="4473685" y="6271157"/>
              <a:ext cx="202979" cy="197341"/>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ysClr val="windowText" lastClr="000000">
                    <a:hueOff val="0"/>
                    <a:satOff val="0"/>
                    <a:lumOff val="0"/>
                    <a:alphaOff val="0"/>
                  </a:sysClr>
                </a:solidFill>
                <a:effectLst/>
                <a:uLnTx/>
                <a:uFillTx/>
                <a:latin typeface="Calibri" panose="020F0502020204030204"/>
                <a:ea typeface="+mn-ea"/>
                <a:cs typeface="+mn-cs"/>
              </a:endParaRPr>
            </a:p>
          </p:txBody>
        </p:sp>
      </p:grpSp>
      <p:grpSp>
        <p:nvGrpSpPr>
          <p:cNvPr id="20" name="Group 19"/>
          <p:cNvGrpSpPr/>
          <p:nvPr/>
        </p:nvGrpSpPr>
        <p:grpSpPr>
          <a:xfrm>
            <a:off x="2001714" y="4982103"/>
            <a:ext cx="5081142" cy="1014538"/>
            <a:chOff x="2034603" y="6600059"/>
            <a:chExt cx="5081142" cy="1014538"/>
          </a:xfrm>
        </p:grpSpPr>
        <p:sp>
          <p:nvSpPr>
            <p:cNvPr id="21" name="Rounded Rectangle 20"/>
            <p:cNvSpPr/>
            <p:nvPr/>
          </p:nvSpPr>
          <p:spPr>
            <a:xfrm>
              <a:off x="2034603" y="6600059"/>
              <a:ext cx="5081142" cy="1014538"/>
            </a:xfrm>
            <a:prstGeom prst="roundRect">
              <a:avLst>
                <a:gd name="adj" fmla="val 10000"/>
              </a:avLst>
            </a:prstGeom>
            <a:solidFill>
              <a:sysClr val="window" lastClr="FFFFFF">
                <a:hueOff val="0"/>
                <a:satOff val="0"/>
                <a:lumOff val="0"/>
                <a:alphaOff val="0"/>
              </a:sysClr>
            </a:solidFill>
            <a:ln w="28575" cap="flat" cmpd="sng" algn="ctr">
              <a:solidFill>
                <a:srgbClr val="70AD47">
                  <a:lumMod val="50000"/>
                </a:srgbClr>
              </a:solidFill>
              <a:prstDash val="solid"/>
              <a:miter lim="800000"/>
            </a:ln>
            <a:effectLst/>
          </p:spPr>
        </p:sp>
        <p:sp>
          <p:nvSpPr>
            <p:cNvPr id="22" name="Rounded Rectangle 16"/>
            <p:cNvSpPr txBox="1"/>
            <p:nvPr/>
          </p:nvSpPr>
          <p:spPr>
            <a:xfrm>
              <a:off x="2064318" y="6629774"/>
              <a:ext cx="5021712" cy="955108"/>
            </a:xfrm>
            <a:prstGeom prst="rect">
              <a:avLst/>
            </a:prstGeom>
            <a:noFill/>
            <a:ln>
              <a:noFill/>
            </a:ln>
            <a:effectLst/>
          </p:spPr>
          <p:txBody>
            <a:bodyPr spcFirstLastPara="0" vert="horz" wrap="square" lIns="45720" tIns="45720" rIns="45720" bIns="45720"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Before school visits, Ambassadors meet up to practice the presentation and plan travel to and from the school. This meeting, together with individual preparation, should take about </a:t>
              </a:r>
              <a:r>
                <a:rPr kumimoji="0" lang="en-US" sz="1200" b="1"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1 hour </a:t>
              </a:r>
              <a:r>
                <a:rPr kumimoji="0" lang="en-US" sz="12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and constitutes your preparation time.</a:t>
              </a:r>
            </a:p>
          </p:txBody>
        </p:sp>
      </p:grpSp>
    </p:spTree>
    <p:extLst>
      <p:ext uri="{BB962C8B-B14F-4D97-AF65-F5344CB8AC3E}">
        <p14:creationId xmlns:p14="http://schemas.microsoft.com/office/powerpoint/2010/main" val="2975547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302647" y="86830"/>
            <a:ext cx="7886700" cy="1325563"/>
          </a:xfrm>
        </p:spPr>
        <p:txBody>
          <a:bodyPr>
            <a:normAutofit/>
          </a:bodyPr>
          <a:lstStyle/>
          <a:p>
            <a:r>
              <a:rPr lang="en-US" sz="3200" b="1">
                <a:latin typeface="Arial" panose="020B0604020202020204" pitchFamily="34" charset="0"/>
                <a:cs typeface="Arial" panose="020B0604020202020204" pitchFamily="34" charset="0"/>
              </a:rPr>
              <a:t>How it will work…</a:t>
            </a:r>
          </a:p>
        </p:txBody>
      </p:sp>
      <p:sp>
        <p:nvSpPr>
          <p:cNvPr id="3" name="Content Placeholder 2"/>
          <p:cNvSpPr>
            <a:spLocks noGrp="1"/>
          </p:cNvSpPr>
          <p:nvPr>
            <p:ph idx="1"/>
          </p:nvPr>
        </p:nvSpPr>
        <p:spPr>
          <a:xfrm>
            <a:off x="628650" y="1898418"/>
            <a:ext cx="7886700" cy="4351338"/>
          </a:xfrm>
        </p:spPr>
        <p:txBody>
          <a:bodyPr/>
          <a:lstStyle/>
          <a:p>
            <a:pPr marL="0" indent="0">
              <a:buNone/>
            </a:pPr>
            <a:r>
              <a:rPr lang="en-GB" b="1">
                <a:latin typeface="Arial" panose="020B0604020202020204" pitchFamily="34" charset="0"/>
                <a:cs typeface="Arial" panose="020B0604020202020204" pitchFamily="34" charset="0"/>
              </a:rPr>
              <a:t>In School ‘Leeds Loves’ presentations</a:t>
            </a:r>
            <a:br>
              <a:rPr lang="en-GB" b="1">
                <a:latin typeface="Arial" panose="020B0604020202020204" pitchFamily="34" charset="0"/>
                <a:cs typeface="Arial" panose="020B0604020202020204" pitchFamily="34" charset="0"/>
              </a:rPr>
            </a:br>
            <a:endParaRPr lang="en-GB" b="1">
              <a:latin typeface="Arial" panose="020B0604020202020204" pitchFamily="34" charset="0"/>
              <a:cs typeface="Arial" panose="020B0604020202020204" pitchFamily="34" charset="0"/>
            </a:endParaRPr>
          </a:p>
        </p:txBody>
      </p:sp>
      <p:sp>
        <p:nvSpPr>
          <p:cNvPr id="10" name="Right Arrow 4"/>
          <p:cNvSpPr txBox="1"/>
          <p:nvPr/>
        </p:nvSpPr>
        <p:spPr>
          <a:xfrm>
            <a:off x="4470512" y="3288042"/>
            <a:ext cx="202979" cy="19734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aphicFrame>
        <p:nvGraphicFramePr>
          <p:cNvPr id="14" name="Diagram 13"/>
          <p:cNvGraphicFramePr/>
          <p:nvPr>
            <p:extLst>
              <p:ext uri="{D42A27DB-BD31-4B8C-83A1-F6EECF244321}">
                <p14:modId xmlns:p14="http://schemas.microsoft.com/office/powerpoint/2010/main" val="1527163092"/>
              </p:ext>
            </p:extLst>
          </p:nvPr>
        </p:nvGraphicFramePr>
        <p:xfrm>
          <a:off x="1909482" y="2552979"/>
          <a:ext cx="5325035" cy="38343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56339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302647" y="86830"/>
            <a:ext cx="7886700" cy="1325563"/>
          </a:xfrm>
        </p:spPr>
        <p:txBody>
          <a:bodyPr>
            <a:normAutofit/>
          </a:bodyPr>
          <a:lstStyle/>
          <a:p>
            <a:r>
              <a:rPr lang="en-US" sz="3200" b="1">
                <a:latin typeface="Arial" panose="020B0604020202020204" pitchFamily="34" charset="0"/>
                <a:cs typeface="Arial" panose="020B0604020202020204" pitchFamily="34" charset="0"/>
              </a:rPr>
              <a:t>How it will work…</a:t>
            </a:r>
          </a:p>
        </p:txBody>
      </p:sp>
      <p:sp>
        <p:nvSpPr>
          <p:cNvPr id="3" name="Content Placeholder 2"/>
          <p:cNvSpPr>
            <a:spLocks noGrp="1"/>
          </p:cNvSpPr>
          <p:nvPr>
            <p:ph idx="1"/>
          </p:nvPr>
        </p:nvSpPr>
        <p:spPr>
          <a:xfrm>
            <a:off x="207264" y="2023364"/>
            <a:ext cx="5730240" cy="4351338"/>
          </a:xfrm>
        </p:spPr>
        <p:txBody>
          <a:bodyPr>
            <a:noAutofit/>
          </a:bodyPr>
          <a:lstStyle/>
          <a:p>
            <a:pPr marL="0" indent="0">
              <a:lnSpc>
                <a:spcPct val="100000"/>
              </a:lnSpc>
              <a:buNone/>
            </a:pPr>
            <a:r>
              <a:rPr lang="en-GB" sz="2400" b="1">
                <a:latin typeface="Arial" panose="020B0604020202020204" pitchFamily="34" charset="0"/>
                <a:cs typeface="Arial" panose="020B0604020202020204" pitchFamily="34" charset="0"/>
              </a:rPr>
              <a:t>Additional Events</a:t>
            </a:r>
          </a:p>
          <a:p>
            <a:pPr marL="0" indent="0">
              <a:lnSpc>
                <a:spcPct val="100000"/>
              </a:lnSpc>
              <a:buNone/>
            </a:pPr>
            <a:r>
              <a:rPr lang="en-GB" sz="2000" b="1">
                <a:latin typeface="Arial" panose="020B0604020202020204" pitchFamily="34" charset="0"/>
                <a:cs typeface="Arial" panose="020B0604020202020204" pitchFamily="34" charset="0"/>
              </a:rPr>
              <a:t>What you might do during an event</a:t>
            </a:r>
          </a:p>
          <a:p>
            <a:pPr marL="342900" indent="-342900" eaLnBrk="0" hangingPunct="0">
              <a:lnSpc>
                <a:spcPct val="100000"/>
              </a:lnSpc>
            </a:pPr>
            <a:r>
              <a:rPr lang="en-GB" sz="1600">
                <a:latin typeface="Arial" panose="020B0604020202020204" pitchFamily="34" charset="0"/>
                <a:cs typeface="Arial" panose="020B0604020202020204" pitchFamily="34" charset="0"/>
              </a:rPr>
              <a:t>Help to set the space/room up before schools arrive</a:t>
            </a:r>
          </a:p>
          <a:p>
            <a:pPr marL="342900" indent="-342900" eaLnBrk="0" hangingPunct="0">
              <a:lnSpc>
                <a:spcPct val="100000"/>
              </a:lnSpc>
            </a:pPr>
            <a:r>
              <a:rPr lang="en-GB" sz="1600">
                <a:latin typeface="Arial" panose="020B0604020202020204" pitchFamily="34" charset="0"/>
                <a:cs typeface="Arial" panose="020B0604020202020204" pitchFamily="34" charset="0"/>
              </a:rPr>
              <a:t>Meet and greet school groups</a:t>
            </a:r>
          </a:p>
          <a:p>
            <a:pPr marL="342900" indent="-342900" eaLnBrk="0" hangingPunct="0">
              <a:lnSpc>
                <a:spcPct val="100000"/>
              </a:lnSpc>
            </a:pPr>
            <a:r>
              <a:rPr lang="en-GB" sz="1600">
                <a:latin typeface="Arial" panose="020B0604020202020204" pitchFamily="34" charset="0"/>
                <a:cs typeface="Arial" panose="020B0604020202020204" pitchFamily="34" charset="0"/>
              </a:rPr>
              <a:t>Help with registration and sign in</a:t>
            </a:r>
          </a:p>
          <a:p>
            <a:pPr marL="342900" indent="-342900" eaLnBrk="0" hangingPunct="0">
              <a:lnSpc>
                <a:spcPct val="100000"/>
              </a:lnSpc>
            </a:pPr>
            <a:r>
              <a:rPr lang="en-GB" sz="1600">
                <a:latin typeface="Arial" panose="020B0604020202020204" pitchFamily="34" charset="0"/>
                <a:cs typeface="Arial" panose="020B0604020202020204" pitchFamily="34" charset="0"/>
              </a:rPr>
              <a:t>Help serve refreshments</a:t>
            </a:r>
          </a:p>
          <a:p>
            <a:pPr marL="342900" indent="-342900" eaLnBrk="0" hangingPunct="0">
              <a:lnSpc>
                <a:spcPct val="100000"/>
              </a:lnSpc>
            </a:pPr>
            <a:r>
              <a:rPr lang="en-GB" sz="1600">
                <a:latin typeface="Arial" panose="020B0604020202020204" pitchFamily="34" charset="0"/>
                <a:cs typeface="Arial" panose="020B0604020202020204" pitchFamily="34" charset="0"/>
              </a:rPr>
              <a:t>Assist the academic staff/Outreach Fellows during sessions as necessary</a:t>
            </a:r>
          </a:p>
          <a:p>
            <a:pPr marL="342900" indent="-342900" eaLnBrk="0" hangingPunct="0">
              <a:lnSpc>
                <a:spcPct val="100000"/>
              </a:lnSpc>
            </a:pPr>
            <a:r>
              <a:rPr lang="en-GB" sz="1600">
                <a:latin typeface="Arial" panose="020B0604020202020204" pitchFamily="34" charset="0"/>
                <a:cs typeface="Arial" panose="020B0604020202020204" pitchFamily="34" charset="0"/>
              </a:rPr>
              <a:t>Be part of a Student Ambassador Q&amp;A</a:t>
            </a:r>
          </a:p>
          <a:p>
            <a:pPr marL="342900" indent="-342900" eaLnBrk="0" hangingPunct="0">
              <a:lnSpc>
                <a:spcPct val="100000"/>
              </a:lnSpc>
            </a:pPr>
            <a:r>
              <a:rPr lang="en-GB" sz="1600">
                <a:latin typeface="Arial" panose="020B0604020202020204" pitchFamily="34" charset="0"/>
                <a:cs typeface="Arial" panose="020B0604020202020204" pitchFamily="34" charset="0"/>
              </a:rPr>
              <a:t>Deliver a campus tour</a:t>
            </a:r>
          </a:p>
          <a:p>
            <a:pPr marL="342900" indent="-342900" eaLnBrk="0" hangingPunct="0">
              <a:lnSpc>
                <a:spcPct val="100000"/>
              </a:lnSpc>
            </a:pPr>
            <a:r>
              <a:rPr lang="en-GB" sz="1600">
                <a:latin typeface="Arial" panose="020B0604020202020204" pitchFamily="34" charset="0"/>
                <a:cs typeface="Arial" panose="020B0604020202020204" pitchFamily="34" charset="0"/>
              </a:rPr>
              <a:t>Help during lunch</a:t>
            </a:r>
          </a:p>
          <a:p>
            <a:pPr marL="342900" indent="-342900" eaLnBrk="0" hangingPunct="0">
              <a:lnSpc>
                <a:spcPct val="100000"/>
              </a:lnSpc>
            </a:pPr>
            <a:r>
              <a:rPr lang="en-GB" sz="1600">
                <a:latin typeface="Arial" panose="020B0604020202020204" pitchFamily="34" charset="0"/>
                <a:cs typeface="Arial" panose="020B0604020202020204" pitchFamily="34" charset="0"/>
              </a:rPr>
              <a:t>Help clear up at the end of the day</a:t>
            </a:r>
          </a:p>
          <a:p>
            <a:pPr marL="342900" indent="-342900" eaLnBrk="0" hangingPunct="0">
              <a:lnSpc>
                <a:spcPct val="100000"/>
              </a:lnSpc>
            </a:pPr>
            <a:r>
              <a:rPr lang="en-GB" sz="1600">
                <a:latin typeface="Arial" panose="020B0604020202020204" pitchFamily="34" charset="0"/>
                <a:cs typeface="Arial" panose="020B0604020202020204" pitchFamily="34" charset="0"/>
              </a:rPr>
              <a:t>Be friendly and approachable!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8841" y="2218944"/>
            <a:ext cx="2827622" cy="4236720"/>
          </a:xfrm>
          <a:prstGeom prst="rect">
            <a:avLst/>
          </a:prstGeom>
        </p:spPr>
      </p:pic>
    </p:spTree>
    <p:extLst>
      <p:ext uri="{BB962C8B-B14F-4D97-AF65-F5344CB8AC3E}">
        <p14:creationId xmlns:p14="http://schemas.microsoft.com/office/powerpoint/2010/main" val="4035569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302647" y="86830"/>
            <a:ext cx="7886700" cy="1325563"/>
          </a:xfrm>
        </p:spPr>
        <p:txBody>
          <a:bodyPr>
            <a:normAutofit/>
          </a:bodyPr>
          <a:lstStyle/>
          <a:p>
            <a:r>
              <a:rPr lang="en-US" sz="3200" b="1">
                <a:latin typeface="Arial" panose="020B0604020202020204" pitchFamily="34" charset="0"/>
                <a:cs typeface="Arial" panose="020B0604020202020204" pitchFamily="34" charset="0"/>
              </a:rPr>
              <a:t>Payment Policy/Procedure</a:t>
            </a:r>
          </a:p>
        </p:txBody>
      </p:sp>
      <p:sp>
        <p:nvSpPr>
          <p:cNvPr id="3" name="Content Placeholder 2"/>
          <p:cNvSpPr>
            <a:spLocks noGrp="1"/>
          </p:cNvSpPr>
          <p:nvPr>
            <p:ph idx="1"/>
          </p:nvPr>
        </p:nvSpPr>
        <p:spPr>
          <a:xfrm>
            <a:off x="628650" y="2154809"/>
            <a:ext cx="7886700" cy="4351338"/>
          </a:xfrm>
        </p:spPr>
        <p:txBody>
          <a:bodyPr vert="horz" lIns="91440" tIns="45720" rIns="91440" bIns="45720" rtlCol="0" anchor="t">
            <a:normAutofit/>
          </a:bodyPr>
          <a:lstStyle/>
          <a:p>
            <a:pPr>
              <a:lnSpc>
                <a:spcPct val="100000"/>
              </a:lnSpc>
            </a:pPr>
            <a:r>
              <a:rPr lang="en-GB" sz="2400" b="1">
                <a:latin typeface="Arial"/>
                <a:cs typeface="Arial"/>
              </a:rPr>
              <a:t>Contract</a:t>
            </a:r>
            <a:r>
              <a:rPr lang="en-GB" sz="2400">
                <a:latin typeface="Arial"/>
                <a:cs typeface="Arial"/>
              </a:rPr>
              <a:t> - Zero-hours contract</a:t>
            </a:r>
          </a:p>
          <a:p>
            <a:pPr>
              <a:lnSpc>
                <a:spcPct val="100000"/>
              </a:lnSpc>
            </a:pPr>
            <a:r>
              <a:rPr lang="en-GB" sz="2400" b="1">
                <a:latin typeface="Arial"/>
                <a:cs typeface="Arial"/>
              </a:rPr>
              <a:t>Pay Rate </a:t>
            </a:r>
            <a:r>
              <a:rPr lang="en-GB" sz="2400">
                <a:latin typeface="Arial"/>
                <a:cs typeface="Arial"/>
              </a:rPr>
              <a:t>- £9.72 per hour</a:t>
            </a:r>
          </a:p>
          <a:p>
            <a:pPr>
              <a:lnSpc>
                <a:spcPct val="100000"/>
              </a:lnSpc>
            </a:pPr>
            <a:r>
              <a:rPr lang="en-GB" sz="2400" b="1">
                <a:latin typeface="Arial"/>
                <a:cs typeface="Arial"/>
              </a:rPr>
              <a:t>How do I get paid? </a:t>
            </a:r>
            <a:r>
              <a:rPr lang="en-GB" sz="2400">
                <a:latin typeface="Arial"/>
                <a:cs typeface="Arial"/>
              </a:rPr>
              <a:t>– Monthly pay through BACS automatic payment system. </a:t>
            </a:r>
            <a:r>
              <a:rPr lang="en-US" sz="2400">
                <a:latin typeface="Arial"/>
                <a:cs typeface="Arial"/>
              </a:rPr>
              <a:t>Any work you undertake during one month will usually be paid to you on the last working day of the </a:t>
            </a:r>
            <a:r>
              <a:rPr lang="en-US" sz="2400" u="sng">
                <a:latin typeface="Arial"/>
                <a:cs typeface="Arial"/>
              </a:rPr>
              <a:t>following month</a:t>
            </a:r>
            <a:r>
              <a:rPr lang="en-US" sz="2400">
                <a:latin typeface="Arial"/>
                <a:cs typeface="Arial"/>
              </a:rPr>
              <a:t>. </a:t>
            </a:r>
            <a:endParaRPr lang="en-GB" sz="2400" b="1">
              <a:latin typeface="Arial" panose="020B0604020202020204" pitchFamily="34" charset="0"/>
              <a:cs typeface="Arial" panose="020B0604020202020204" pitchFamily="34" charset="0"/>
            </a:endParaRPr>
          </a:p>
          <a:p>
            <a:pPr>
              <a:lnSpc>
                <a:spcPct val="100000"/>
              </a:lnSpc>
            </a:pPr>
            <a:r>
              <a:rPr lang="en-GB" sz="2400" b="1">
                <a:latin typeface="Arial"/>
                <a:cs typeface="Arial"/>
              </a:rPr>
              <a:t>Holiday Pay </a:t>
            </a:r>
            <a:r>
              <a:rPr lang="en-GB" sz="2400">
                <a:latin typeface="Arial"/>
                <a:cs typeface="Arial"/>
              </a:rPr>
              <a:t>– automatically calculated and included in your monthly pay at 1 hour for every 9.5 hours worked.</a:t>
            </a:r>
          </a:p>
          <a:p>
            <a:pPr>
              <a:lnSpc>
                <a:spcPct val="100000"/>
              </a:lnSpc>
            </a:pPr>
            <a:r>
              <a:rPr lang="en-GB" sz="2400" b="1">
                <a:latin typeface="Arial"/>
                <a:cs typeface="Arial"/>
              </a:rPr>
              <a:t>Tax </a:t>
            </a:r>
            <a:r>
              <a:rPr lang="en-GB" sz="2400">
                <a:latin typeface="Arial"/>
                <a:cs typeface="Arial"/>
              </a:rPr>
              <a:t>– queries to </a:t>
            </a:r>
            <a:r>
              <a:rPr lang="en-GB" sz="2400" b="1">
                <a:latin typeface="Arial"/>
                <a:cs typeface="Arial"/>
              </a:rPr>
              <a:t>Payroll</a:t>
            </a:r>
            <a:r>
              <a:rPr lang="en-GB" sz="2400">
                <a:latin typeface="Arial"/>
                <a:cs typeface="Arial"/>
              </a:rPr>
              <a:t> on 01133 434 133 or Level 11, E.C. Stoner Building.</a:t>
            </a:r>
            <a:endParaRPr lang="en-GB" sz="2400" b="1">
              <a:solidFill>
                <a:prstClr val="black"/>
              </a:solidFill>
              <a:latin typeface="Arial" panose="020B0604020202020204" pitchFamily="34" charset="0"/>
              <a:cs typeface="Arial" panose="020B0604020202020204" pitchFamily="34" charset="0"/>
            </a:endParaRPr>
          </a:p>
          <a:p>
            <a:endParaRPr lang="en-GB"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6055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302647" y="86830"/>
            <a:ext cx="7886700" cy="1325563"/>
          </a:xfrm>
        </p:spPr>
        <p:txBody>
          <a:bodyPr>
            <a:normAutofit/>
          </a:bodyPr>
          <a:lstStyle/>
          <a:p>
            <a:r>
              <a:rPr lang="en-US" sz="3200" b="1">
                <a:latin typeface="Arial" panose="020B0604020202020204" pitchFamily="34" charset="0"/>
                <a:cs typeface="Arial" panose="020B0604020202020204" pitchFamily="34" charset="0"/>
              </a:rPr>
              <a:t>Payment Policy/Procedure</a:t>
            </a:r>
          </a:p>
        </p:txBody>
      </p:sp>
      <p:sp>
        <p:nvSpPr>
          <p:cNvPr id="3" name="Content Placeholder 2"/>
          <p:cNvSpPr>
            <a:spLocks noGrp="1"/>
          </p:cNvSpPr>
          <p:nvPr>
            <p:ph idx="1"/>
          </p:nvPr>
        </p:nvSpPr>
        <p:spPr>
          <a:xfrm>
            <a:off x="189738" y="2276729"/>
            <a:ext cx="5345430" cy="4351338"/>
          </a:xfrm>
        </p:spPr>
        <p:txBody>
          <a:bodyPr vert="horz" lIns="91440" tIns="45720" rIns="91440" bIns="45720" rtlCol="0" anchor="t">
            <a:normAutofit fontScale="92500" lnSpcReduction="20000"/>
          </a:bodyPr>
          <a:lstStyle/>
          <a:p>
            <a:pPr marL="0" indent="0">
              <a:buNone/>
            </a:pPr>
            <a:r>
              <a:rPr lang="en-GB" sz="2000" b="1" u="sng">
                <a:latin typeface="Arial"/>
                <a:cs typeface="Arial"/>
              </a:rPr>
              <a:t>Submitting your hours</a:t>
            </a:r>
          </a:p>
          <a:p>
            <a:pPr marL="0" indent="0">
              <a:buNone/>
            </a:pPr>
            <a:r>
              <a:rPr lang="en-GB" sz="2000" b="1">
                <a:latin typeface="Arial"/>
                <a:cs typeface="Arial"/>
              </a:rPr>
              <a:t>Leeds Loves Presentations</a:t>
            </a:r>
          </a:p>
          <a:p>
            <a:r>
              <a:rPr lang="en-GB" sz="2000">
                <a:latin typeface="Arial"/>
                <a:cs typeface="Arial"/>
              </a:rPr>
              <a:t>Fill in the online Timesheet Input Form (linked on webpage).</a:t>
            </a:r>
            <a:endParaRPr lang="en-GB" sz="2000">
              <a:latin typeface="Arial" panose="020B0604020202020204" pitchFamily="34" charset="0"/>
              <a:cs typeface="Arial" panose="020B0604020202020204" pitchFamily="34" charset="0"/>
            </a:endParaRPr>
          </a:p>
          <a:p>
            <a:r>
              <a:rPr lang="en-GB" sz="2000">
                <a:latin typeface="Arial"/>
                <a:cs typeface="Arial"/>
              </a:rPr>
              <a:t>Include preparation, travel and delivery hours.</a:t>
            </a:r>
            <a:endParaRPr lang="en-GB" sz="2000">
              <a:latin typeface="Arial" panose="020B0604020202020204" pitchFamily="34" charset="0"/>
              <a:cs typeface="Arial" panose="020B0604020202020204" pitchFamily="34" charset="0"/>
            </a:endParaRPr>
          </a:p>
          <a:p>
            <a:r>
              <a:rPr lang="en-GB" sz="2000">
                <a:latin typeface="Arial"/>
                <a:cs typeface="Arial"/>
              </a:rPr>
              <a:t>Travel hours from University of Leeds campus, or your home if that is shorter.</a:t>
            </a:r>
            <a:endParaRPr lang="en-GB" sz="2000">
              <a:latin typeface="Arial" panose="020B0604020202020204" pitchFamily="34" charset="0"/>
              <a:cs typeface="Arial" panose="020B0604020202020204" pitchFamily="34" charset="0"/>
            </a:endParaRPr>
          </a:p>
          <a:p>
            <a:r>
              <a:rPr lang="en-GB" sz="2000">
                <a:latin typeface="Arial"/>
                <a:cs typeface="Arial"/>
              </a:rPr>
              <a:t>1 hour preparation time prior to each school visit.</a:t>
            </a:r>
            <a:endParaRPr lang="en-GB" sz="2000">
              <a:latin typeface="Arial" panose="020B0604020202020204" pitchFamily="34" charset="0"/>
              <a:cs typeface="Arial" panose="020B0604020202020204" pitchFamily="34" charset="0"/>
            </a:endParaRPr>
          </a:p>
          <a:p>
            <a:endParaRPr lang="en-GB" sz="2000">
              <a:latin typeface="Arial" panose="020B0604020202020204" pitchFamily="34" charset="0"/>
              <a:cs typeface="Arial" panose="020B0604020202020204" pitchFamily="34" charset="0"/>
            </a:endParaRPr>
          </a:p>
          <a:p>
            <a:pPr marL="0" indent="0">
              <a:buNone/>
            </a:pPr>
            <a:r>
              <a:rPr lang="en-GB" sz="2000" b="1">
                <a:latin typeface="Arial"/>
                <a:cs typeface="Arial"/>
              </a:rPr>
              <a:t>Additional Events (on/off campus)</a:t>
            </a:r>
          </a:p>
          <a:p>
            <a:r>
              <a:rPr lang="en-GB" sz="2000">
                <a:latin typeface="Arial"/>
                <a:cs typeface="Arial"/>
              </a:rPr>
              <a:t>The Event Lead will provide a physical sign-in sheet and will submit your hours.</a:t>
            </a:r>
            <a:endParaRPr lang="en-GB" sz="2000">
              <a:latin typeface="Arial" panose="020B0604020202020204" pitchFamily="34" charset="0"/>
              <a:cs typeface="Arial" panose="020B0604020202020204" pitchFamily="34" charset="0"/>
            </a:endParaRPr>
          </a:p>
          <a:p>
            <a:r>
              <a:rPr lang="en-GB" sz="2000">
                <a:latin typeface="Arial"/>
                <a:cs typeface="Arial"/>
              </a:rPr>
              <a:t>Travel time is not paid for campus events.</a:t>
            </a:r>
            <a:endParaRPr lang="en-GB" sz="2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9106" y="2157983"/>
            <a:ext cx="3005982" cy="20067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542" y="4452398"/>
            <a:ext cx="3005546" cy="2005926"/>
          </a:xfrm>
          <a:prstGeom prst="rect">
            <a:avLst/>
          </a:prstGeom>
        </p:spPr>
      </p:pic>
    </p:spTree>
    <p:extLst>
      <p:ext uri="{BB962C8B-B14F-4D97-AF65-F5344CB8AC3E}">
        <p14:creationId xmlns:p14="http://schemas.microsoft.com/office/powerpoint/2010/main" val="1745198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Expenses Policy/Procedure</a:t>
            </a:r>
          </a:p>
        </p:txBody>
      </p:sp>
      <p:sp>
        <p:nvSpPr>
          <p:cNvPr id="3" name="Content Placeholder 2"/>
          <p:cNvSpPr>
            <a:spLocks noGrp="1"/>
          </p:cNvSpPr>
          <p:nvPr>
            <p:ph idx="1"/>
          </p:nvPr>
        </p:nvSpPr>
        <p:spPr>
          <a:xfrm>
            <a:off x="787146" y="2106041"/>
            <a:ext cx="7886700" cy="4351338"/>
          </a:xfrm>
        </p:spPr>
        <p:txBody>
          <a:bodyPr vert="horz" lIns="91440" tIns="45720" rIns="91440" bIns="45720" rtlCol="0" anchor="t">
            <a:normAutofit/>
          </a:bodyPr>
          <a:lstStyle/>
          <a:p>
            <a:pPr marL="0" indent="0">
              <a:buNone/>
            </a:pPr>
            <a:r>
              <a:rPr lang="en-GB" sz="1800" b="1">
                <a:latin typeface="Arial"/>
                <a:cs typeface="Arial"/>
              </a:rPr>
              <a:t>Which expenses can be claimed?</a:t>
            </a:r>
          </a:p>
          <a:p>
            <a:pPr marL="0" indent="0">
              <a:buNone/>
            </a:pPr>
            <a:r>
              <a:rPr lang="en-GB" sz="1800">
                <a:latin typeface="Arial"/>
                <a:cs typeface="Arial"/>
              </a:rPr>
              <a:t>Your relevant team will reimburse any reasonable costs incurred in your course of your work as a Student Ambassador.</a:t>
            </a:r>
          </a:p>
          <a:p>
            <a:r>
              <a:rPr lang="en-GB" sz="1800" b="1">
                <a:latin typeface="Arial"/>
                <a:cs typeface="Arial"/>
              </a:rPr>
              <a:t>Travel (bus, train, taxi)</a:t>
            </a:r>
            <a:r>
              <a:rPr lang="en-GB" sz="1800">
                <a:latin typeface="Arial"/>
                <a:cs typeface="Arial"/>
              </a:rPr>
              <a:t> – travel should be booked in advance, taking into account the balance of cost and travel time.</a:t>
            </a:r>
            <a:r>
              <a:rPr lang="en-US" sz="1800">
                <a:latin typeface="Arial"/>
                <a:cs typeface="Calibri"/>
              </a:rPr>
              <a:t> </a:t>
            </a:r>
            <a:r>
              <a:rPr lang="en-US" sz="1800" b="1">
                <a:latin typeface="Arial"/>
                <a:ea typeface="+mn-lt"/>
                <a:cs typeface="+mn-lt"/>
              </a:rPr>
              <a:t>Please do not drive to a talk if you do not have business insurance.</a:t>
            </a:r>
            <a:r>
              <a:rPr lang="en-US" sz="1800" b="1">
                <a:latin typeface="Arial"/>
                <a:cs typeface="Calibri"/>
              </a:rPr>
              <a:t> </a:t>
            </a:r>
            <a:r>
              <a:rPr lang="en-US" sz="1800">
                <a:latin typeface="Arial"/>
                <a:cs typeface="Calibri"/>
              </a:rPr>
              <a:t>T</a:t>
            </a:r>
            <a:r>
              <a:rPr lang="en-GB" sz="1800">
                <a:latin typeface="Arial"/>
                <a:cs typeface="Arial"/>
              </a:rPr>
              <a:t>ravel by taxi must be approved in advance. </a:t>
            </a:r>
            <a:endParaRPr lang="en-GB" sz="1800" i="1">
              <a:latin typeface="Arial"/>
              <a:cs typeface="Arial"/>
            </a:endParaRPr>
          </a:p>
          <a:p>
            <a:r>
              <a:rPr lang="en-GB" sz="1800" b="1">
                <a:latin typeface="Arial"/>
                <a:cs typeface="Arial"/>
              </a:rPr>
              <a:t>Subsistence (food/drink) </a:t>
            </a:r>
            <a:r>
              <a:rPr lang="en-GB" sz="1800">
                <a:latin typeface="Arial"/>
                <a:cs typeface="Arial"/>
              </a:rPr>
              <a:t>– Ambassadors can claim the actual </a:t>
            </a:r>
            <a:r>
              <a:rPr lang="en-GB" sz="1800" b="1">
                <a:latin typeface="Arial"/>
                <a:cs typeface="Arial"/>
              </a:rPr>
              <a:t>reasonable costs</a:t>
            </a:r>
            <a:r>
              <a:rPr lang="en-GB" sz="1800">
                <a:latin typeface="Arial"/>
                <a:cs typeface="Arial"/>
              </a:rPr>
              <a:t> of food/drink supported by itemised receipts as below:</a:t>
            </a:r>
            <a:r>
              <a:rPr lang="en-GB" sz="2000" b="1">
                <a:latin typeface="Arial" panose="020B0604020202020204" pitchFamily="34" charset="0"/>
                <a:cs typeface="Arial" panose="020B0604020202020204" pitchFamily="34" charset="0"/>
              </a:rPr>
              <a:t/>
            </a:r>
            <a:br>
              <a:rPr lang="en-GB" sz="2000" b="1">
                <a:latin typeface="Arial" panose="020B0604020202020204" pitchFamily="34" charset="0"/>
                <a:cs typeface="Arial" panose="020B0604020202020204" pitchFamily="34" charset="0"/>
              </a:rPr>
            </a:br>
            <a:endParaRPr lang="en-GB" sz="200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797319396"/>
              </p:ext>
            </p:extLst>
          </p:nvPr>
        </p:nvGraphicFramePr>
        <p:xfrm>
          <a:off x="1112520" y="4963604"/>
          <a:ext cx="6470904" cy="1669575"/>
        </p:xfrm>
        <a:graphic>
          <a:graphicData uri="http://schemas.openxmlformats.org/drawingml/2006/table">
            <a:tbl>
              <a:tblPr firstRow="1" firstCol="1">
                <a:tableStyleId>{91EBBBCC-DAD2-459C-BE2E-F6DE35CF9A28}</a:tableStyleId>
              </a:tblPr>
              <a:tblGrid>
                <a:gridCol w="3643884">
                  <a:extLst>
                    <a:ext uri="{9D8B030D-6E8A-4147-A177-3AD203B41FA5}">
                      <a16:colId xmlns:a16="http://schemas.microsoft.com/office/drawing/2014/main" val="20000"/>
                    </a:ext>
                  </a:extLst>
                </a:gridCol>
                <a:gridCol w="2827020">
                  <a:extLst>
                    <a:ext uri="{9D8B030D-6E8A-4147-A177-3AD203B41FA5}">
                      <a16:colId xmlns:a16="http://schemas.microsoft.com/office/drawing/2014/main" val="20001"/>
                    </a:ext>
                  </a:extLst>
                </a:gridCol>
              </a:tblGrid>
              <a:tr h="333915">
                <a:tc>
                  <a:txBody>
                    <a:bodyPr/>
                    <a:lstStyle/>
                    <a:p>
                      <a:pPr>
                        <a:lnSpc>
                          <a:spcPct val="107000"/>
                        </a:lnSpc>
                        <a:spcAft>
                          <a:spcPts val="800"/>
                        </a:spcAft>
                      </a:pPr>
                      <a:r>
                        <a:rPr lang="en-US" sz="1400">
                          <a:effectLst/>
                          <a:latin typeface="Arial" panose="020B0604020202020204" pitchFamily="34" charset="0"/>
                          <a:cs typeface="Arial" panose="020B0604020202020204" pitchFamily="34" charset="0"/>
                        </a:rPr>
                        <a:t>Number of hours away from home</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nSpc>
                          <a:spcPct val="107000"/>
                        </a:lnSpc>
                        <a:spcAft>
                          <a:spcPts val="800"/>
                        </a:spcAft>
                      </a:pPr>
                      <a:r>
                        <a:rPr lang="en-US" sz="1400">
                          <a:effectLst/>
                          <a:latin typeface="Arial" panose="020B0604020202020204" pitchFamily="34" charset="0"/>
                          <a:cs typeface="Arial" panose="020B0604020202020204" pitchFamily="34" charset="0"/>
                        </a:rPr>
                        <a:t>Maximum Subsistence Claim</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0000"/>
                  </a:ext>
                </a:extLst>
              </a:tr>
              <a:tr h="333915">
                <a:tc>
                  <a:txBody>
                    <a:bodyPr/>
                    <a:lstStyle/>
                    <a:p>
                      <a:pPr>
                        <a:lnSpc>
                          <a:spcPct val="107000"/>
                        </a:lnSpc>
                        <a:spcAft>
                          <a:spcPts val="800"/>
                        </a:spcAft>
                      </a:pPr>
                      <a:r>
                        <a:rPr lang="en-US" sz="1400">
                          <a:effectLst/>
                          <a:latin typeface="Arial" panose="020B0604020202020204" pitchFamily="34" charset="0"/>
                          <a:cs typeface="Arial" panose="020B0604020202020204" pitchFamily="34" charset="0"/>
                        </a:rPr>
                        <a:t>Under 5 hours</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a:effectLst/>
                          <a:latin typeface="Arial" panose="020B0604020202020204" pitchFamily="34" charset="0"/>
                          <a:cs typeface="Arial" panose="020B0604020202020204" pitchFamily="34" charset="0"/>
                        </a:rPr>
                        <a:t>Claims will not be reimbursed</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3915">
                <a:tc>
                  <a:txBody>
                    <a:bodyPr/>
                    <a:lstStyle/>
                    <a:p>
                      <a:pPr>
                        <a:lnSpc>
                          <a:spcPct val="107000"/>
                        </a:lnSpc>
                        <a:spcAft>
                          <a:spcPts val="800"/>
                        </a:spcAft>
                      </a:pPr>
                      <a:r>
                        <a:rPr lang="en-US" sz="1400">
                          <a:effectLst/>
                          <a:latin typeface="Arial" panose="020B0604020202020204" pitchFamily="34" charset="0"/>
                          <a:cs typeface="Arial" panose="020B0604020202020204" pitchFamily="34" charset="0"/>
                        </a:rPr>
                        <a:t>5 – 10 hours</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a:effectLst/>
                          <a:latin typeface="Arial" panose="020B0604020202020204" pitchFamily="34" charset="0"/>
                          <a:cs typeface="Arial" panose="020B0604020202020204" pitchFamily="34" charset="0"/>
                        </a:rPr>
                        <a:t>£20.00 per day</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3915">
                <a:tc>
                  <a:txBody>
                    <a:bodyPr/>
                    <a:lstStyle/>
                    <a:p>
                      <a:pPr>
                        <a:lnSpc>
                          <a:spcPct val="107000"/>
                        </a:lnSpc>
                        <a:spcAft>
                          <a:spcPts val="800"/>
                        </a:spcAft>
                      </a:pPr>
                      <a:r>
                        <a:rPr lang="en-US" sz="1400">
                          <a:effectLst/>
                          <a:latin typeface="Arial" panose="020B0604020202020204" pitchFamily="34" charset="0"/>
                          <a:cs typeface="Arial" panose="020B0604020202020204" pitchFamily="34" charset="0"/>
                        </a:rPr>
                        <a:t>Over 10 hours</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a:effectLst/>
                          <a:latin typeface="Arial" panose="020B0604020202020204" pitchFamily="34" charset="0"/>
                          <a:cs typeface="Arial" panose="020B0604020202020204" pitchFamily="34" charset="0"/>
                        </a:rPr>
                        <a:t>£25.00 per day</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33915">
                <a:tc>
                  <a:txBody>
                    <a:bodyPr/>
                    <a:lstStyle/>
                    <a:p>
                      <a:pPr>
                        <a:lnSpc>
                          <a:spcPct val="107000"/>
                        </a:lnSpc>
                        <a:spcAft>
                          <a:spcPts val="800"/>
                        </a:spcAft>
                      </a:pPr>
                      <a:r>
                        <a:rPr lang="en-US" sz="1400">
                          <a:effectLst/>
                          <a:latin typeface="Arial" panose="020B0604020202020204" pitchFamily="34" charset="0"/>
                          <a:cs typeface="Arial" panose="020B0604020202020204" pitchFamily="34" charset="0"/>
                        </a:rPr>
                        <a:t>Overnight 24 hour stay</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US" sz="1400">
                          <a:effectLst/>
                          <a:latin typeface="Arial" panose="020B0604020202020204" pitchFamily="34" charset="0"/>
                          <a:cs typeface="Arial" panose="020B0604020202020204" pitchFamily="34" charset="0"/>
                        </a:rPr>
                        <a:t>£30.00 per day</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69476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Expenses Policy/Procedure</a:t>
            </a:r>
          </a:p>
        </p:txBody>
      </p:sp>
      <p:sp>
        <p:nvSpPr>
          <p:cNvPr id="3" name="Content Placeholder 2"/>
          <p:cNvSpPr>
            <a:spLocks noGrp="1"/>
          </p:cNvSpPr>
          <p:nvPr>
            <p:ph idx="1"/>
          </p:nvPr>
        </p:nvSpPr>
        <p:spPr>
          <a:xfrm>
            <a:off x="597408" y="2106041"/>
            <a:ext cx="8173974" cy="4351338"/>
          </a:xfrm>
        </p:spPr>
        <p:txBody>
          <a:bodyPr vert="horz" lIns="91440" tIns="45720" rIns="91440" bIns="45720" rtlCol="0" anchor="t">
            <a:normAutofit/>
          </a:bodyPr>
          <a:lstStyle/>
          <a:p>
            <a:pPr marL="0" indent="0">
              <a:buNone/>
            </a:pPr>
            <a:r>
              <a:rPr lang="en-GB" sz="1800" b="1">
                <a:latin typeface="Arial"/>
                <a:cs typeface="Arial"/>
              </a:rPr>
              <a:t>Which expenses can be claimed?</a:t>
            </a:r>
          </a:p>
          <a:p>
            <a:r>
              <a:rPr lang="en-GB" sz="1800" b="1">
                <a:latin typeface="Arial"/>
                <a:cs typeface="Arial"/>
              </a:rPr>
              <a:t>Printing </a:t>
            </a:r>
            <a:r>
              <a:rPr lang="en-GB" sz="1800">
                <a:latin typeface="Arial"/>
                <a:cs typeface="Arial"/>
              </a:rPr>
              <a:t>– Printing may be claimed with a print-screen or email receipt of credits purchased.</a:t>
            </a:r>
            <a:endParaRPr lang="en-GB" sz="1800">
              <a:latin typeface="Arial" panose="020B0604020202020204" pitchFamily="34" charset="0"/>
              <a:cs typeface="Arial" panose="020B0604020202020204" pitchFamily="34" charset="0"/>
            </a:endParaRPr>
          </a:p>
          <a:p>
            <a:r>
              <a:rPr lang="en-GB" sz="1800" b="1">
                <a:latin typeface="Arial"/>
                <a:cs typeface="Arial"/>
              </a:rPr>
              <a:t>Resources </a:t>
            </a:r>
            <a:r>
              <a:rPr lang="en-GB" sz="1800">
                <a:latin typeface="Arial"/>
                <a:cs typeface="Arial"/>
              </a:rPr>
              <a:t>– These should be approved in advance; printing can be requested from the relevant team.</a:t>
            </a:r>
            <a:endParaRPr lang="en-GB" sz="1800">
              <a:latin typeface="Arial" panose="020B0604020202020204" pitchFamily="34" charset="0"/>
              <a:cs typeface="Arial" panose="020B0604020202020204" pitchFamily="34" charset="0"/>
            </a:endParaRPr>
          </a:p>
          <a:p>
            <a:pPr marL="0" indent="0">
              <a:buNone/>
            </a:pPr>
            <a:endParaRPr lang="en-GB" sz="1800" b="1">
              <a:latin typeface="Arial" panose="020B0604020202020204" pitchFamily="34" charset="0"/>
              <a:cs typeface="Arial" panose="020B0604020202020204" pitchFamily="34" charset="0"/>
            </a:endParaRPr>
          </a:p>
          <a:p>
            <a:pPr marL="0" indent="0">
              <a:buNone/>
            </a:pPr>
            <a:r>
              <a:rPr lang="en-GB" sz="1800" b="1">
                <a:latin typeface="Arial"/>
                <a:cs typeface="Arial"/>
              </a:rPr>
              <a:t>How to claim expenses?</a:t>
            </a:r>
          </a:p>
          <a:p>
            <a:r>
              <a:rPr lang="en-GB" sz="1800">
                <a:latin typeface="Arial"/>
                <a:cs typeface="Arial"/>
              </a:rPr>
              <a:t>There are weekly expenses drop-ins run by a member of the relevant team.</a:t>
            </a:r>
          </a:p>
          <a:p>
            <a:r>
              <a:rPr lang="en-GB" sz="1800">
                <a:latin typeface="Arial"/>
                <a:cs typeface="Arial"/>
              </a:rPr>
              <a:t>Attend the drop-in with your receipts and complete an Expenses Form.</a:t>
            </a:r>
          </a:p>
          <a:p>
            <a:r>
              <a:rPr lang="en-GB" sz="1800">
                <a:latin typeface="Arial"/>
                <a:cs typeface="Arial"/>
              </a:rPr>
              <a:t>Deadline for claiming expenses is 6 weeks from date of event, but we recommend submitting expenses within 1 week of payment.</a:t>
            </a:r>
          </a:p>
          <a:p>
            <a:r>
              <a:rPr lang="en-GB" sz="1800">
                <a:latin typeface="Arial"/>
                <a:cs typeface="Arial"/>
              </a:rPr>
              <a:t>Expenses payments are fortnightly via BACS transfer.</a:t>
            </a:r>
            <a:r>
              <a:rPr lang="en-GB" sz="2000" b="1">
                <a:latin typeface="Arial" panose="020B0604020202020204" pitchFamily="34" charset="0"/>
                <a:cs typeface="Arial" panose="020B0604020202020204" pitchFamily="34" charset="0"/>
              </a:rPr>
              <a:t/>
            </a:r>
            <a:br>
              <a:rPr lang="en-GB" sz="2000" b="1">
                <a:latin typeface="Arial" panose="020B0604020202020204" pitchFamily="34" charset="0"/>
                <a:cs typeface="Arial" panose="020B0604020202020204" pitchFamily="34" charset="0"/>
              </a:rPr>
            </a:b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84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School Visit Checklist</a:t>
            </a:r>
          </a:p>
        </p:txBody>
      </p:sp>
      <p:sp>
        <p:nvSpPr>
          <p:cNvPr id="3" name="Content Placeholder 2"/>
          <p:cNvSpPr>
            <a:spLocks noGrp="1"/>
          </p:cNvSpPr>
          <p:nvPr>
            <p:ph idx="1"/>
          </p:nvPr>
        </p:nvSpPr>
        <p:spPr>
          <a:xfrm>
            <a:off x="597408" y="2264537"/>
            <a:ext cx="8173974" cy="4351338"/>
          </a:xfrm>
        </p:spPr>
        <p:txBody>
          <a:bodyPr vert="horz" lIns="91440" tIns="45720" rIns="91440" bIns="45720" rtlCol="0" anchor="t">
            <a:normAutofit/>
          </a:bodyPr>
          <a:lstStyle/>
          <a:p>
            <a:pPr marL="0" indent="0">
              <a:buNone/>
            </a:pPr>
            <a:r>
              <a:rPr lang="en-GB" sz="4800">
                <a:latin typeface="Arial"/>
                <a:cs typeface="Arial"/>
              </a:rPr>
              <a:t>Task</a:t>
            </a:r>
          </a:p>
          <a:p>
            <a:pPr marL="0" indent="0">
              <a:buNone/>
            </a:pPr>
            <a:r>
              <a:rPr lang="en-GB" sz="2000">
                <a:latin typeface="Arial"/>
                <a:cs typeface="Arial"/>
              </a:rPr>
              <a:t>You have 5 minutes to brainstorm, in small groups,</a:t>
            </a:r>
            <a:endParaRPr lang="en-GB" sz="2000">
              <a:latin typeface="Arial" panose="020B0604020202020204" pitchFamily="34" charset="0"/>
              <a:cs typeface="Arial" panose="020B0604020202020204" pitchFamily="34" charset="0"/>
            </a:endParaRPr>
          </a:p>
          <a:p>
            <a:pPr marL="457200" indent="-457200">
              <a:buAutoNum type="alphaLcParenR"/>
            </a:pPr>
            <a:r>
              <a:rPr lang="en-GB" sz="2000">
                <a:latin typeface="Arial"/>
                <a:cs typeface="Arial"/>
              </a:rPr>
              <a:t>what information about a school would be useful to know before you get there to deliver a talk</a:t>
            </a:r>
          </a:p>
          <a:p>
            <a:pPr marL="0" indent="0">
              <a:buNone/>
            </a:pPr>
            <a:r>
              <a:rPr lang="en-GB" sz="2000">
                <a:latin typeface="Arial"/>
                <a:cs typeface="Arial"/>
              </a:rPr>
              <a:t>and</a:t>
            </a:r>
            <a:endParaRPr lang="en-GB">
              <a:latin typeface="Calibri" panose="020F0502020204030204"/>
              <a:cs typeface="Calibri" panose="020F0502020204030204"/>
            </a:endParaRPr>
          </a:p>
          <a:p>
            <a:pPr marL="457200" indent="-457200">
              <a:buAutoNum type="alphaLcParenR"/>
            </a:pPr>
            <a:r>
              <a:rPr lang="en-GB" sz="2000">
                <a:latin typeface="Arial"/>
                <a:cs typeface="Arial"/>
              </a:rPr>
              <a:t>where could you find this information</a:t>
            </a:r>
            <a:endParaRPr lang="en-GB">
              <a:cs typeface="Calibri"/>
            </a:endParaRPr>
          </a:p>
          <a:p>
            <a:pPr marL="0" indent="0">
              <a:buNone/>
            </a:pPr>
            <a:endParaRPr lang="en-GB" sz="2000">
              <a:latin typeface="Arial" panose="020B0604020202020204" pitchFamily="34" charset="0"/>
              <a:cs typeface="Arial" panose="020B0604020202020204" pitchFamily="34" charset="0"/>
            </a:endParaRPr>
          </a:p>
          <a:p>
            <a:pPr marL="0" indent="0" algn="ctr">
              <a:buNone/>
            </a:pPr>
            <a:r>
              <a:rPr lang="en-GB" sz="7200" b="1">
                <a:latin typeface="Arial"/>
                <a:cs typeface="Arial"/>
              </a:rPr>
              <a:t>GO!</a:t>
            </a:r>
            <a:endParaRPr lang="en-GB" sz="7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1769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School Visit Checklist</a:t>
            </a:r>
          </a:p>
        </p:txBody>
      </p:sp>
      <p:sp>
        <p:nvSpPr>
          <p:cNvPr id="3" name="Content Placeholder 2"/>
          <p:cNvSpPr>
            <a:spLocks noGrp="1"/>
          </p:cNvSpPr>
          <p:nvPr>
            <p:ph idx="1"/>
          </p:nvPr>
        </p:nvSpPr>
        <p:spPr>
          <a:xfrm>
            <a:off x="597408" y="2179193"/>
            <a:ext cx="8173974" cy="4351338"/>
          </a:xfrm>
        </p:spPr>
        <p:txBody>
          <a:bodyPr vert="horz" lIns="91440" tIns="45720" rIns="91440" bIns="45720" rtlCol="0" anchor="t">
            <a:normAutofit fontScale="25000" lnSpcReduction="20000"/>
          </a:bodyPr>
          <a:lstStyle/>
          <a:p>
            <a:pPr marL="0" lvl="0" indent="0" eaLnBrk="0" hangingPunct="0">
              <a:buNone/>
            </a:pPr>
            <a:r>
              <a:rPr lang="en-GB" altLang="en-US" sz="7200" b="1">
                <a:latin typeface="Arial"/>
                <a:cs typeface="Arial"/>
              </a:rPr>
              <a:t>We work with lots of different types of schools giving you the opportunity to experience a variety of learning environments.</a:t>
            </a:r>
          </a:p>
          <a:p>
            <a:pPr marL="342900" lvl="0" indent="-342900" eaLnBrk="0" hangingPunct="0"/>
            <a:endParaRPr lang="en-GB" altLang="en-US" sz="4000">
              <a:latin typeface="Arial" panose="020B0604020202020204" pitchFamily="34" charset="0"/>
              <a:cs typeface="Arial" panose="020B0604020202020204" pitchFamily="34" charset="0"/>
            </a:endParaRPr>
          </a:p>
          <a:p>
            <a:pPr marL="0" indent="0" eaLnBrk="0" hangingPunct="0">
              <a:buNone/>
            </a:pPr>
            <a:r>
              <a:rPr lang="en-GB" altLang="en-US" sz="7200">
                <a:latin typeface="Arial"/>
                <a:cs typeface="Arial"/>
              </a:rPr>
              <a:t>Read </a:t>
            </a:r>
            <a:r>
              <a:rPr lang="en-GB" altLang="en-US" sz="7200" u="sng">
                <a:latin typeface="Arial"/>
                <a:cs typeface="Arial"/>
              </a:rPr>
              <a:t>carefully</a:t>
            </a:r>
            <a:r>
              <a:rPr lang="en-GB" altLang="en-US" sz="7200">
                <a:latin typeface="Arial"/>
                <a:cs typeface="Arial"/>
              </a:rPr>
              <a:t> the information you are sent about each visit and get in touch if you have questions or concerns.</a:t>
            </a:r>
            <a:endParaRPr lang="en-GB" altLang="en-US" sz="7200">
              <a:latin typeface="Arial" panose="020B0604020202020204" pitchFamily="34" charset="0"/>
              <a:cs typeface="Arial" panose="020B0604020202020204" pitchFamily="34" charset="0"/>
            </a:endParaRPr>
          </a:p>
          <a:p>
            <a:pPr eaLnBrk="0" hangingPunct="0"/>
            <a:endParaRPr lang="en-GB" altLang="en-US" sz="3600" b="1">
              <a:latin typeface="Arial" panose="020B0604020202020204" pitchFamily="34" charset="0"/>
              <a:cs typeface="Arial" panose="020B0604020202020204" pitchFamily="34" charset="0"/>
            </a:endParaRPr>
          </a:p>
          <a:p>
            <a:pPr eaLnBrk="0" hangingPunct="0"/>
            <a:r>
              <a:rPr lang="en-GB" altLang="en-US" sz="7200" b="1">
                <a:latin typeface="Arial"/>
                <a:cs typeface="Arial"/>
              </a:rPr>
              <a:t>Do your research!</a:t>
            </a:r>
            <a:endParaRPr lang="en-GB" altLang="en-US" sz="7200">
              <a:latin typeface="Arial"/>
              <a:cs typeface="Arial"/>
            </a:endParaRPr>
          </a:p>
          <a:p>
            <a:pPr marL="342900" lvl="0" indent="-342900" eaLnBrk="0" hangingPunct="0"/>
            <a:r>
              <a:rPr lang="en-GB" altLang="en-US" sz="7200">
                <a:latin typeface="Arial"/>
                <a:cs typeface="Arial"/>
              </a:rPr>
              <a:t>Look up the school before your visit.</a:t>
            </a:r>
            <a:endParaRPr lang="en-GB" altLang="en-US" sz="7200">
              <a:latin typeface="Arial" panose="020B0604020202020204" pitchFamily="34" charset="0"/>
              <a:cs typeface="Arial" panose="020B0604020202020204" pitchFamily="34" charset="0"/>
            </a:endParaRPr>
          </a:p>
          <a:p>
            <a:pPr marL="342900" lvl="0" indent="-342900" eaLnBrk="0" hangingPunct="0"/>
            <a:r>
              <a:rPr lang="en-GB" altLang="en-US" sz="7200">
                <a:latin typeface="Arial"/>
                <a:cs typeface="Arial"/>
              </a:rPr>
              <a:t>Get a better idea of what to expect.</a:t>
            </a:r>
            <a:endParaRPr lang="en-GB" altLang="en-US" sz="7200">
              <a:latin typeface="Arial" panose="020B0604020202020204" pitchFamily="34" charset="0"/>
              <a:cs typeface="Arial" panose="020B0604020202020204" pitchFamily="34" charset="0"/>
            </a:endParaRPr>
          </a:p>
          <a:p>
            <a:pPr marL="342900" lvl="0" indent="-342900" eaLnBrk="0" hangingPunct="0"/>
            <a:r>
              <a:rPr lang="en-GB" altLang="en-US" sz="7200">
                <a:latin typeface="Arial"/>
                <a:cs typeface="Arial"/>
              </a:rPr>
              <a:t>What type of school is it? (State, Independent, Academy, Faith, Girls/Boys)</a:t>
            </a:r>
          </a:p>
          <a:p>
            <a:pPr lvl="0" eaLnBrk="0" hangingPunct="0"/>
            <a:endParaRPr lang="en-GB" altLang="en-US" sz="800">
              <a:latin typeface="Arial" panose="020B0604020202020204" pitchFamily="34" charset="0"/>
              <a:cs typeface="Arial" panose="020B0604020202020204" pitchFamily="34" charset="0"/>
            </a:endParaRPr>
          </a:p>
          <a:p>
            <a:pPr lvl="0" eaLnBrk="0" hangingPunct="0"/>
            <a:r>
              <a:rPr lang="en-GB" altLang="en-US" sz="7200" b="1">
                <a:latin typeface="Arial"/>
                <a:cs typeface="Arial"/>
              </a:rPr>
              <a:t>Places to look:</a:t>
            </a:r>
          </a:p>
          <a:p>
            <a:pPr marL="342900" lvl="0" indent="-342900" eaLnBrk="0" hangingPunct="0"/>
            <a:r>
              <a:rPr lang="en-GB" altLang="en-US" sz="7200">
                <a:latin typeface="Arial"/>
                <a:cs typeface="Arial"/>
              </a:rPr>
              <a:t>School website.</a:t>
            </a:r>
            <a:endParaRPr lang="en-GB" altLang="en-US" sz="7200">
              <a:latin typeface="Arial" panose="020B0604020202020204" pitchFamily="34" charset="0"/>
              <a:cs typeface="Arial" panose="020B0604020202020204" pitchFamily="34" charset="0"/>
            </a:endParaRPr>
          </a:p>
          <a:p>
            <a:pPr marL="342900" lvl="0" indent="-342900" eaLnBrk="0" hangingPunct="0"/>
            <a:r>
              <a:rPr lang="en-GB" altLang="en-US" sz="7200">
                <a:latin typeface="Arial"/>
                <a:cs typeface="Arial"/>
              </a:rPr>
              <a:t>Ofsted reports.</a:t>
            </a:r>
            <a:endParaRPr lang="en-GB" altLang="en-US" sz="7200">
              <a:latin typeface="Arial" panose="020B0604020202020204" pitchFamily="34" charset="0"/>
              <a:cs typeface="Arial" panose="020B0604020202020204" pitchFamily="34" charset="0"/>
            </a:endParaRPr>
          </a:p>
          <a:p>
            <a:pPr marL="342900" indent="-342900" eaLnBrk="0" hangingPunct="0"/>
            <a:r>
              <a:rPr lang="en-GB" altLang="en-US" sz="7200">
                <a:latin typeface="Arial"/>
                <a:cs typeface="Arial"/>
              </a:rPr>
              <a:t>Department for Education website.</a:t>
            </a:r>
            <a:endParaRPr lang="en-GB" altLang="en-US" sz="7200">
              <a:latin typeface="Arial" panose="020B0604020202020204" pitchFamily="34" charset="0"/>
              <a:cs typeface="Arial" panose="020B0604020202020204" pitchFamily="34" charset="0"/>
            </a:endParaRPr>
          </a:p>
          <a:p>
            <a:pPr marL="0" indent="0">
              <a:buNone/>
            </a:pPr>
            <a:endParaRPr lang="en-GB" sz="7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9089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14E8B-0CBE-7842-9604-EA48F446B0A9}"/>
              </a:ext>
            </a:extLst>
          </p:cNvPr>
          <p:cNvSpPr>
            <a:spLocks noGrp="1"/>
          </p:cNvSpPr>
          <p:nvPr>
            <p:ph type="ctrTitle"/>
          </p:nvPr>
        </p:nvSpPr>
        <p:spPr>
          <a:xfrm>
            <a:off x="685800" y="1691514"/>
            <a:ext cx="7772400" cy="2387600"/>
          </a:xfrm>
        </p:spPr>
        <p:txBody>
          <a:bodyPr>
            <a:normAutofit/>
          </a:bodyPr>
          <a:lstStyle/>
          <a:p>
            <a:r>
              <a:rPr lang="en-US" sz="6600" b="1" spc="-150">
                <a:latin typeface="Arial Narrow" panose="020B0604020202020204" pitchFamily="34" charset="0"/>
                <a:cs typeface="Arial Narrow" panose="020B0604020202020204" pitchFamily="34" charset="0"/>
              </a:rPr>
              <a:t>Leeds Loves</a:t>
            </a:r>
          </a:p>
        </p:txBody>
      </p:sp>
      <p:sp>
        <p:nvSpPr>
          <p:cNvPr id="3" name="Subtitle 2">
            <a:extLst>
              <a:ext uri="{FF2B5EF4-FFF2-40B4-BE49-F238E27FC236}">
                <a16:creationId xmlns:a16="http://schemas.microsoft.com/office/drawing/2014/main" id="{374F1807-0C4C-1047-B425-63315714C474}"/>
              </a:ext>
            </a:extLst>
          </p:cNvPr>
          <p:cNvSpPr>
            <a:spLocks noGrp="1"/>
          </p:cNvSpPr>
          <p:nvPr>
            <p:ph type="subTitle" idx="1"/>
          </p:nvPr>
        </p:nvSpPr>
        <p:spPr>
          <a:xfrm>
            <a:off x="1143000" y="4079114"/>
            <a:ext cx="6858000" cy="1655762"/>
          </a:xfrm>
        </p:spPr>
        <p:txBody>
          <a:bodyPr/>
          <a:lstStyle/>
          <a:p>
            <a:pPr>
              <a:lnSpc>
                <a:spcPct val="100000"/>
              </a:lnSpc>
              <a:spcBef>
                <a:spcPts val="0"/>
              </a:spcBef>
            </a:pPr>
            <a:r>
              <a:rPr lang="en-US">
                <a:latin typeface="Arial" panose="020B0604020202020204" pitchFamily="34" charset="0"/>
                <a:cs typeface="Arial" panose="020B0604020202020204" pitchFamily="34" charset="0"/>
              </a:rPr>
              <a:t>Student Ambassador</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Training 2019</a:t>
            </a:r>
          </a:p>
        </p:txBody>
      </p:sp>
    </p:spTree>
    <p:extLst>
      <p:ext uri="{BB962C8B-B14F-4D97-AF65-F5344CB8AC3E}">
        <p14:creationId xmlns:p14="http://schemas.microsoft.com/office/powerpoint/2010/main" val="2735985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School Visit Checklist</a:t>
            </a:r>
          </a:p>
        </p:txBody>
      </p:sp>
      <p:sp>
        <p:nvSpPr>
          <p:cNvPr id="3" name="Content Placeholder 2"/>
          <p:cNvSpPr>
            <a:spLocks noGrp="1"/>
          </p:cNvSpPr>
          <p:nvPr>
            <p:ph idx="1"/>
          </p:nvPr>
        </p:nvSpPr>
        <p:spPr>
          <a:xfrm>
            <a:off x="597408" y="2106041"/>
            <a:ext cx="8173974" cy="4351338"/>
          </a:xfrm>
        </p:spPr>
        <p:txBody>
          <a:bodyPr vert="horz" lIns="91440" tIns="45720" rIns="91440" bIns="45720" rtlCol="0" anchor="t">
            <a:normAutofit/>
          </a:bodyPr>
          <a:lstStyle/>
          <a:p>
            <a:pPr marL="0" indent="0">
              <a:buNone/>
            </a:pPr>
            <a:r>
              <a:rPr lang="en-US" sz="2000" b="1">
                <a:latin typeface="Arial" panose="020B0604020202020204" pitchFamily="34" charset="0"/>
                <a:cs typeface="Arial" panose="020B0604020202020204" pitchFamily="34" charset="0"/>
              </a:rPr>
              <a:t>Before the visit:</a:t>
            </a:r>
          </a:p>
          <a:p>
            <a:pPr marL="0" indent="0">
              <a:buNone/>
            </a:pPr>
            <a:endParaRPr lang="en-GB" sz="1800" b="1">
              <a:latin typeface="Arial" panose="020B0604020202020204" pitchFamily="34" charset="0"/>
              <a:cs typeface="Arial" panose="020B0604020202020204" pitchFamily="34" charset="0"/>
            </a:endParaRPr>
          </a:p>
          <a:p>
            <a:pPr lvl="0"/>
            <a:r>
              <a:rPr lang="en-US" sz="1800">
                <a:latin typeface="Arial"/>
                <a:cs typeface="Arial"/>
              </a:rPr>
              <a:t>Meet with the other ambassador to prepare presentation/create travel plan (save your presentation in your OneDrive as most schools do not allow USBs);</a:t>
            </a:r>
            <a:endParaRPr lang="en-GB" sz="1800">
              <a:latin typeface="Arial"/>
              <a:cs typeface="Arial"/>
            </a:endParaRPr>
          </a:p>
          <a:p>
            <a:pPr marL="0" indent="0">
              <a:buNone/>
            </a:pPr>
            <a:endParaRPr lang="en-GB" sz="1800">
              <a:latin typeface="Arial" panose="020B0604020202020204" pitchFamily="34" charset="0"/>
              <a:cs typeface="Arial" panose="020B0604020202020204" pitchFamily="34" charset="0"/>
            </a:endParaRPr>
          </a:p>
          <a:p>
            <a:pPr lvl="0"/>
            <a:r>
              <a:rPr lang="en-US" sz="1800">
                <a:latin typeface="Arial"/>
                <a:cs typeface="Arial"/>
              </a:rPr>
              <a:t>Collect any resources (if required);</a:t>
            </a:r>
            <a:r>
              <a:rPr lang="en-US" sz="1800">
                <a:latin typeface="Arial" panose="020B0604020202020204" pitchFamily="34" charset="0"/>
                <a:cs typeface="Arial" panose="020B0604020202020204" pitchFamily="34" charset="0"/>
              </a:rPr>
              <a:t/>
            </a:r>
            <a:br>
              <a:rPr lang="en-US" sz="1800">
                <a:latin typeface="Arial" panose="020B0604020202020204" pitchFamily="34" charset="0"/>
                <a:cs typeface="Arial" panose="020B0604020202020204" pitchFamily="34" charset="0"/>
              </a:rPr>
            </a:br>
            <a:endParaRPr lang="en-GB" sz="1800">
              <a:latin typeface="Arial" panose="020B0604020202020204" pitchFamily="34" charset="0"/>
              <a:cs typeface="Arial" panose="020B0604020202020204" pitchFamily="34" charset="0"/>
            </a:endParaRPr>
          </a:p>
          <a:p>
            <a:pPr lvl="0"/>
            <a:r>
              <a:rPr lang="en-US" sz="1800">
                <a:latin typeface="Arial"/>
                <a:cs typeface="Arial"/>
              </a:rPr>
              <a:t>Check what you will be wearing </a:t>
            </a:r>
            <a:r>
              <a:rPr lang="en-US" sz="1800" i="1">
                <a:latin typeface="Arial"/>
                <a:cs typeface="Arial"/>
              </a:rPr>
              <a:t>(see </a:t>
            </a:r>
            <a:r>
              <a:rPr lang="en-US" sz="1800" i="1" u="sng">
                <a:latin typeface="Arial"/>
                <a:cs typeface="Arial"/>
                <a:hlinkClick r:id="rId4"/>
              </a:rPr>
              <a:t>Section 3: What do I have to wear?</a:t>
            </a:r>
            <a:r>
              <a:rPr lang="en-US" sz="1800" i="1">
                <a:latin typeface="Arial"/>
                <a:cs typeface="Arial"/>
              </a:rPr>
              <a:t>).</a:t>
            </a:r>
            <a:endParaRPr lang="en-GB" sz="1800">
              <a:latin typeface="Arial"/>
              <a:cs typeface="Arial"/>
            </a:endParaRPr>
          </a:p>
          <a:p>
            <a:pPr marL="0" indent="0">
              <a:buNone/>
            </a:pP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2755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School Visit Checklist</a:t>
            </a:r>
          </a:p>
        </p:txBody>
      </p:sp>
      <p:sp>
        <p:nvSpPr>
          <p:cNvPr id="3" name="Content Placeholder 2"/>
          <p:cNvSpPr>
            <a:spLocks noGrp="1"/>
          </p:cNvSpPr>
          <p:nvPr>
            <p:ph idx="1"/>
          </p:nvPr>
        </p:nvSpPr>
        <p:spPr>
          <a:xfrm>
            <a:off x="597408" y="2106041"/>
            <a:ext cx="8173974" cy="4351338"/>
          </a:xfrm>
        </p:spPr>
        <p:txBody>
          <a:bodyPr>
            <a:normAutofit/>
          </a:bodyPr>
          <a:lstStyle/>
          <a:p>
            <a:pPr marL="0" indent="0">
              <a:buNone/>
            </a:pPr>
            <a:r>
              <a:rPr lang="en-GB" sz="2000" b="1">
                <a:latin typeface="Arial" panose="020B0604020202020204" pitchFamily="34" charset="0"/>
                <a:cs typeface="Arial" panose="020B0604020202020204" pitchFamily="34" charset="0"/>
              </a:rPr>
              <a:t/>
            </a:r>
            <a:br>
              <a:rPr lang="en-GB" sz="2000" b="1">
                <a:latin typeface="Arial" panose="020B0604020202020204" pitchFamily="34" charset="0"/>
                <a:cs typeface="Arial" panose="020B0604020202020204" pitchFamily="34" charset="0"/>
              </a:rPr>
            </a:br>
            <a:endParaRPr lang="en-GB" sz="2000">
              <a:latin typeface="Arial" panose="020B0604020202020204" pitchFamily="34" charset="0"/>
              <a:cs typeface="Arial" panose="020B0604020202020204" pitchFamily="34" charset="0"/>
            </a:endParaRPr>
          </a:p>
        </p:txBody>
      </p:sp>
      <p:sp>
        <p:nvSpPr>
          <p:cNvPr id="2" name="Rectangle 1"/>
          <p:cNvSpPr/>
          <p:nvPr/>
        </p:nvSpPr>
        <p:spPr>
          <a:xfrm>
            <a:off x="192920" y="2147545"/>
            <a:ext cx="8578462" cy="4797082"/>
          </a:xfrm>
          <a:prstGeom prst="rect">
            <a:avLst/>
          </a:prstGeom>
        </p:spPr>
        <p:txBody>
          <a:bodyPr wrap="square" anchor="t">
            <a:spAutoFit/>
          </a:bodyPr>
          <a:lstStyle/>
          <a:p>
            <a:pPr>
              <a:lnSpc>
                <a:spcPct val="107000"/>
              </a:lnSpc>
              <a:spcAft>
                <a:spcPts val="800"/>
              </a:spcAft>
            </a:pPr>
            <a:r>
              <a:rPr lang="en-US" sz="2000" b="1">
                <a:latin typeface="Arial"/>
                <a:ea typeface="Calibri" panose="020F0502020204030204" pitchFamily="34" charset="0"/>
                <a:cs typeface="Arial"/>
              </a:rPr>
              <a:t>When you arrive:</a:t>
            </a:r>
            <a:endParaRPr lang="en-GB" sz="2000" b="1">
              <a:latin typeface="Arial"/>
              <a:ea typeface="Calibri" panose="020F0502020204030204" pitchFamily="34" charset="0"/>
              <a:cs typeface="Arial"/>
            </a:endParaRPr>
          </a:p>
          <a:p>
            <a:pPr marL="342900" lvl="0" indent="-342900" algn="just">
              <a:lnSpc>
                <a:spcPct val="115000"/>
              </a:lnSpc>
              <a:spcAft>
                <a:spcPts val="0"/>
              </a:spcAft>
              <a:buFont typeface="Symbol" panose="05050102010706020507" pitchFamily="18" charset="2"/>
              <a:buChar char=""/>
            </a:pPr>
            <a:r>
              <a:rPr lang="en-US">
                <a:latin typeface="Arial"/>
                <a:ea typeface="Calibri" panose="020F0502020204030204" pitchFamily="34" charset="0"/>
                <a:cs typeface="Arial"/>
              </a:rPr>
              <a:t>Go to the School reception and let them know: your name, that you are from the University of Leeds, the reason you are visiting, and which teacher is expecting you;</a:t>
            </a:r>
            <a:endParaRPr lang="en-GB">
              <a:latin typeface="Arial"/>
              <a:ea typeface="Calibri" panose="020F0502020204030204" pitchFamily="34" charset="0"/>
              <a:cs typeface="Arial"/>
            </a:endParaRPr>
          </a:p>
          <a:p>
            <a:pPr marL="457200" algn="just">
              <a:lnSpc>
                <a:spcPct val="115000"/>
              </a:lnSpc>
              <a:spcAft>
                <a:spcPts val="0"/>
              </a:spcAft>
            </a:pPr>
            <a:endParaRPr lang="en-GB">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buFont typeface="Symbol" panose="05050102010706020507" pitchFamily="18" charset="2"/>
              <a:buChar char=""/>
            </a:pPr>
            <a:r>
              <a:rPr lang="en-US">
                <a:latin typeface="Arial"/>
                <a:ea typeface="Calibri" panose="020F0502020204030204" pitchFamily="34" charset="0"/>
                <a:cs typeface="Arial"/>
              </a:rPr>
              <a:t>Introduce yourself to the teacher and thank them for inviting you;</a:t>
            </a:r>
            <a:r>
              <a:rPr lang="en-US">
                <a:latin typeface="Arial" panose="020B0604020202020204" pitchFamily="34" charset="0"/>
                <a:ea typeface="Calibri" panose="020F0502020204030204" pitchFamily="34" charset="0"/>
                <a:cs typeface="Arial" panose="020B0604020202020204" pitchFamily="34" charset="0"/>
              </a:rPr>
              <a:t/>
            </a:r>
            <a:br>
              <a:rPr lang="en-US">
                <a:latin typeface="Arial" panose="020B0604020202020204" pitchFamily="34" charset="0"/>
                <a:ea typeface="Calibri" panose="020F0502020204030204" pitchFamily="34" charset="0"/>
                <a:cs typeface="Arial" panose="020B0604020202020204" pitchFamily="34" charset="0"/>
              </a:rPr>
            </a:br>
            <a:r>
              <a:rPr lang="en-US">
                <a:latin typeface="Arial"/>
                <a:ea typeface="Calibri" panose="020F0502020204030204" pitchFamily="34" charset="0"/>
                <a:cs typeface="Arial"/>
              </a:rPr>
              <a:t>  </a:t>
            </a:r>
            <a:endParaRPr lang="en-GB">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Symbol" panose="05050102010706020507" pitchFamily="18" charset="2"/>
              <a:buChar char=""/>
            </a:pPr>
            <a:r>
              <a:rPr lang="en-US">
                <a:latin typeface="Arial"/>
                <a:ea typeface="Calibri" panose="020F0502020204030204" pitchFamily="34" charset="0"/>
                <a:cs typeface="Arial"/>
              </a:rPr>
              <a:t>Check that the details of the visit (e.g. number of pupils, age group, and timings) are as you expected. If they are not, and you do not feel comfortable with the arrangements, please contact the Team or put the teacher in touch;</a:t>
            </a:r>
            <a:endParaRPr lang="en-GB">
              <a:latin typeface="Arial"/>
              <a:ea typeface="Calibri" panose="020F0502020204030204" pitchFamily="34" charset="0"/>
              <a:cs typeface="Arial"/>
            </a:endParaRPr>
          </a:p>
          <a:p>
            <a:pPr marL="457200" algn="just">
              <a:lnSpc>
                <a:spcPct val="115000"/>
              </a:lnSpc>
              <a:spcAft>
                <a:spcPts val="0"/>
              </a:spcAft>
            </a:pPr>
            <a:endParaRPr lang="en-GB">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15000"/>
              </a:lnSpc>
              <a:buFont typeface="Symbol" panose="05050102010706020507" pitchFamily="18" charset="2"/>
              <a:buChar char=""/>
            </a:pPr>
            <a:r>
              <a:rPr lang="en-US">
                <a:latin typeface="Arial"/>
                <a:ea typeface="Calibri" panose="020F0502020204030204" pitchFamily="34" charset="0"/>
                <a:cs typeface="Arial"/>
              </a:rPr>
              <a:t>Politely remind the teacher that a member of school staff must be present at all times during your presentation; </a:t>
            </a:r>
            <a:endParaRPr lang="en-GB">
              <a:latin typeface="Arial" panose="020B0604020202020204" pitchFamily="34" charset="0"/>
              <a:ea typeface="Calibri" panose="020F0502020204030204" pitchFamily="34" charset="0"/>
              <a:cs typeface="Arial" panose="020B0604020202020204" pitchFamily="34" charset="0"/>
            </a:endParaRPr>
          </a:p>
          <a:p>
            <a:pPr marL="457200" algn="just">
              <a:lnSpc>
                <a:spcPct val="115000"/>
              </a:lnSpc>
              <a:spcAft>
                <a:spcPts val="0"/>
              </a:spcAft>
            </a:pPr>
            <a:endParaRPr lang="en-GB">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07439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School Visit Checklist</a:t>
            </a:r>
          </a:p>
        </p:txBody>
      </p:sp>
      <p:sp>
        <p:nvSpPr>
          <p:cNvPr id="3" name="Content Placeholder 2"/>
          <p:cNvSpPr>
            <a:spLocks noGrp="1"/>
          </p:cNvSpPr>
          <p:nvPr>
            <p:ph idx="1"/>
          </p:nvPr>
        </p:nvSpPr>
        <p:spPr>
          <a:xfrm>
            <a:off x="295484" y="2106041"/>
            <a:ext cx="8475898" cy="4451979"/>
          </a:xfrm>
        </p:spPr>
        <p:txBody>
          <a:bodyPr>
            <a:normAutofit/>
          </a:bodyPr>
          <a:lstStyle/>
          <a:p>
            <a:pPr marL="0" indent="0">
              <a:buNone/>
            </a:pPr>
            <a:r>
              <a:rPr lang="en-GB" sz="2000" b="1">
                <a:latin typeface="Arial" panose="020B0604020202020204" pitchFamily="34" charset="0"/>
                <a:cs typeface="Arial" panose="020B0604020202020204" pitchFamily="34" charset="0"/>
              </a:rPr>
              <a:t/>
            </a:r>
            <a:br>
              <a:rPr lang="en-GB" sz="2000" b="1">
                <a:latin typeface="Arial" panose="020B0604020202020204" pitchFamily="34" charset="0"/>
                <a:cs typeface="Arial" panose="020B0604020202020204" pitchFamily="34" charset="0"/>
              </a:rPr>
            </a:br>
            <a:endParaRPr lang="en-GB" sz="2000">
              <a:latin typeface="Arial" panose="020B0604020202020204" pitchFamily="34" charset="0"/>
              <a:cs typeface="Arial" panose="020B0604020202020204" pitchFamily="34" charset="0"/>
            </a:endParaRPr>
          </a:p>
        </p:txBody>
      </p:sp>
      <p:sp>
        <p:nvSpPr>
          <p:cNvPr id="2" name="Rectangle 1"/>
          <p:cNvSpPr/>
          <p:nvPr/>
        </p:nvSpPr>
        <p:spPr>
          <a:xfrm>
            <a:off x="192920" y="2147545"/>
            <a:ext cx="3934577" cy="5593967"/>
          </a:xfrm>
          <a:prstGeom prst="rect">
            <a:avLst/>
          </a:prstGeom>
        </p:spPr>
        <p:txBody>
          <a:bodyPr wrap="square" anchor="t">
            <a:spAutoFit/>
          </a:bodyPr>
          <a:lstStyle/>
          <a:p>
            <a:pPr>
              <a:lnSpc>
                <a:spcPct val="107000"/>
              </a:lnSpc>
              <a:spcAft>
                <a:spcPts val="800"/>
              </a:spcAft>
            </a:pPr>
            <a:r>
              <a:rPr lang="en-US" sz="2000" b="1">
                <a:latin typeface="Arial"/>
                <a:ea typeface="Calibri" panose="020F0502020204030204" pitchFamily="34" charset="0"/>
                <a:cs typeface="Arial"/>
              </a:rPr>
              <a:t>When you arrive (continued):</a:t>
            </a:r>
            <a:endParaRPr lang="en-GB" sz="2000" b="1">
              <a:latin typeface="Arial"/>
              <a:ea typeface="Calibri" panose="020F0502020204030204" pitchFamily="34" charset="0"/>
              <a:cs typeface="Arial"/>
            </a:endParaRPr>
          </a:p>
          <a:p>
            <a:pPr marL="342900" indent="-342900">
              <a:lnSpc>
                <a:spcPct val="115000"/>
              </a:lnSpc>
              <a:buFont typeface="Symbol" panose="05050102010706020507" pitchFamily="18" charset="2"/>
              <a:buChar char=""/>
            </a:pPr>
            <a:r>
              <a:rPr lang="en-US">
                <a:latin typeface="Arial"/>
                <a:ea typeface="Calibri" panose="020F0502020204030204" pitchFamily="34" charset="0"/>
                <a:cs typeface="Arial"/>
              </a:rPr>
              <a:t>Politely explain that you will invite them to intervene if there are any behavioral issues which you do not feel comfortable dealing with;</a:t>
            </a:r>
            <a:r>
              <a:rPr lang="en-US">
                <a:latin typeface="Arial" panose="020B0604020202020204" pitchFamily="34" charset="0"/>
                <a:ea typeface="Calibri" panose="020F0502020204030204" pitchFamily="34" charset="0"/>
                <a:cs typeface="Arial" panose="020B0604020202020204" pitchFamily="34" charset="0"/>
              </a:rPr>
              <a:t/>
            </a:r>
            <a:br>
              <a:rPr lang="en-US">
                <a:latin typeface="Arial" panose="020B0604020202020204" pitchFamily="34" charset="0"/>
                <a:ea typeface="Calibri" panose="020F0502020204030204" pitchFamily="34" charset="0"/>
                <a:cs typeface="Arial" panose="020B0604020202020204" pitchFamily="34" charset="0"/>
              </a:rPr>
            </a:br>
            <a:r>
              <a:rPr lang="en-US">
                <a:latin typeface="Arial"/>
                <a:ea typeface="Calibri" panose="020F0502020204030204" pitchFamily="34" charset="0"/>
                <a:cs typeface="Arial"/>
              </a:rPr>
              <a:t>  </a:t>
            </a:r>
            <a:endParaRPr lang="en-GB">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15000"/>
              </a:lnSpc>
              <a:buFont typeface="Symbol" panose="05050102010706020507" pitchFamily="18" charset="2"/>
              <a:buChar char=""/>
            </a:pPr>
            <a:r>
              <a:rPr lang="en-US">
                <a:latin typeface="Arial"/>
                <a:ea typeface="Calibri" panose="020F0502020204030204" pitchFamily="34" charset="0"/>
                <a:cs typeface="Arial"/>
              </a:rPr>
              <a:t>Distribute hard copies of evaluation forms if you have been given these, and collect them back to return to the Team;</a:t>
            </a:r>
            <a:endParaRPr lang="en-GB">
              <a:latin typeface="Arial"/>
              <a:cs typeface="Arial"/>
            </a:endParaRPr>
          </a:p>
          <a:p>
            <a:pPr marL="342900" indent="-342900" algn="just">
              <a:lnSpc>
                <a:spcPct val="114999"/>
              </a:lnSpc>
              <a:buFont typeface="Symbol" panose="05050102010706020507" pitchFamily="18" charset="2"/>
              <a:buChar char=""/>
            </a:pPr>
            <a:endParaRPr lang="en-US">
              <a:latin typeface="Arial"/>
              <a:cs typeface="Arial"/>
            </a:endParaRPr>
          </a:p>
          <a:p>
            <a:pPr marL="342900" indent="-342900" algn="just">
              <a:lnSpc>
                <a:spcPct val="114999"/>
              </a:lnSpc>
              <a:buFont typeface="Symbol" panose="05050102010706020507" pitchFamily="18" charset="2"/>
              <a:buChar char=""/>
            </a:pPr>
            <a:r>
              <a:rPr lang="en-US">
                <a:latin typeface="Arial"/>
                <a:cs typeface="Arial"/>
              </a:rPr>
              <a:t>Take a picture for social media and send to your team (contact details in the handbook).</a:t>
            </a:r>
            <a:endParaRPr lang="en-GB">
              <a:latin typeface="Arial"/>
              <a:cs typeface="Arial"/>
            </a:endParaRPr>
          </a:p>
          <a:p>
            <a:pPr lvl="0" algn="just">
              <a:lnSpc>
                <a:spcPct val="115000"/>
              </a:lnSpc>
              <a:spcAft>
                <a:spcPts val="0"/>
              </a:spcAft>
            </a:pPr>
            <a:endParaRPr lang="en-GB">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0"/>
              </a:spcAft>
            </a:pPr>
            <a:endParaRPr lang="en-US" b="1">
              <a:latin typeface="Arial" panose="020B0604020202020204" pitchFamily="34" charset="0"/>
              <a:ea typeface="Calibri" panose="020F0502020204030204" pitchFamily="34" charset="0"/>
              <a:cs typeface="Arial" panose="020B0604020202020204" pitchFamily="34" charset="0"/>
            </a:endParaRPr>
          </a:p>
          <a:p>
            <a:pPr marL="457200" algn="just">
              <a:lnSpc>
                <a:spcPct val="115000"/>
              </a:lnSpc>
              <a:spcAft>
                <a:spcPts val="0"/>
              </a:spcAft>
            </a:pPr>
            <a:endParaRPr lang="en-GB">
              <a:latin typeface="Arial" panose="020B0604020202020204" pitchFamily="34" charset="0"/>
              <a:ea typeface="Calibri" panose="020F0502020204030204" pitchFamily="34" charset="0"/>
              <a:cs typeface="Arial" panose="020B0604020202020204" pitchFamily="34" charset="0"/>
            </a:endParaRPr>
          </a:p>
        </p:txBody>
      </p:sp>
      <p:pic>
        <p:nvPicPr>
          <p:cNvPr id="6" name="Picture 5" descr="Two people standing in a room&#10;&#10;Description generated with very high confidence">
            <a:extLst>
              <a:ext uri="{FF2B5EF4-FFF2-40B4-BE49-F238E27FC236}">
                <a16:creationId xmlns:a16="http://schemas.microsoft.com/office/drawing/2014/main" id="{70BC73B8-E37D-499D-ABB9-F5E90E02BB9C}"/>
              </a:ext>
            </a:extLst>
          </p:cNvPr>
          <p:cNvPicPr>
            <a:picLocks noChangeAspect="1"/>
          </p:cNvPicPr>
          <p:nvPr/>
        </p:nvPicPr>
        <p:blipFill>
          <a:blip r:embed="rId4"/>
          <a:stretch>
            <a:fillRect/>
          </a:stretch>
        </p:blipFill>
        <p:spPr>
          <a:xfrm>
            <a:off x="4912900" y="1877951"/>
            <a:ext cx="3498080" cy="1940941"/>
          </a:xfrm>
          <a:prstGeom prst="rect">
            <a:avLst/>
          </a:prstGeom>
        </p:spPr>
      </p:pic>
      <p:sp>
        <p:nvSpPr>
          <p:cNvPr id="5" name="TextBox 4">
            <a:extLst>
              <a:ext uri="{FF2B5EF4-FFF2-40B4-BE49-F238E27FC236}">
                <a16:creationId xmlns:a16="http://schemas.microsoft.com/office/drawing/2014/main" id="{F7A34181-7B66-424B-A9E2-657553BBB9DD}"/>
              </a:ext>
            </a:extLst>
          </p:cNvPr>
          <p:cNvSpPr txBox="1"/>
          <p:nvPr/>
        </p:nvSpPr>
        <p:spPr>
          <a:xfrm>
            <a:off x="4408098" y="4091796"/>
            <a:ext cx="436784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latin typeface="Arial"/>
                <a:ea typeface="+mn-lt"/>
                <a:cs typeface="+mn-lt"/>
              </a:rPr>
              <a:t>Remember – for safeguarding reasons there should be no children in the pictures! So perhaps take a photo of you about to deliver the presentation or preparing your resources in the classroom. Feel free to explore this!</a:t>
            </a:r>
            <a:endParaRPr lang="en-US" i="1">
              <a:latin typeface="Arial"/>
              <a:cs typeface="Calibri"/>
            </a:endParaRPr>
          </a:p>
        </p:txBody>
      </p:sp>
    </p:spTree>
    <p:extLst>
      <p:ext uri="{BB962C8B-B14F-4D97-AF65-F5344CB8AC3E}">
        <p14:creationId xmlns:p14="http://schemas.microsoft.com/office/powerpoint/2010/main" val="3607580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What to wear</a:t>
            </a:r>
          </a:p>
        </p:txBody>
      </p:sp>
      <p:sp>
        <p:nvSpPr>
          <p:cNvPr id="2" name="Rectangle 1"/>
          <p:cNvSpPr/>
          <p:nvPr/>
        </p:nvSpPr>
        <p:spPr>
          <a:xfrm>
            <a:off x="1578864" y="1649085"/>
            <a:ext cx="7845552" cy="3046988"/>
          </a:xfrm>
          <a:prstGeom prst="rect">
            <a:avLst/>
          </a:prstGeom>
        </p:spPr>
        <p:txBody>
          <a:bodyPr wrap="square">
            <a:spAutoFit/>
          </a:bodyPr>
          <a:lstStyle/>
          <a:p>
            <a:pPr lvl="0" fontAlgn="base">
              <a:spcBef>
                <a:spcPct val="0"/>
              </a:spcBef>
              <a:spcAft>
                <a:spcPct val="0"/>
              </a:spcAft>
            </a:pPr>
            <a:r>
              <a:rPr lang="en-GB" altLang="en-US" sz="2000" b="1">
                <a:latin typeface="Arial" panose="020B0604020202020204" pitchFamily="34" charset="0"/>
                <a:cs typeface="Arial" panose="020B0604020202020204" pitchFamily="34" charset="0"/>
              </a:rPr>
              <a:t>What should I wear?</a:t>
            </a:r>
          </a:p>
          <a:p>
            <a:pPr lvl="0" fontAlgn="base">
              <a:spcBef>
                <a:spcPct val="0"/>
              </a:spcBef>
              <a:spcAft>
                <a:spcPct val="0"/>
              </a:spcAft>
            </a:pPr>
            <a:endParaRPr lang="en-GB" altLang="en-US" sz="100" b="1">
              <a:latin typeface="Arial" panose="020B0604020202020204" pitchFamily="34" charset="0"/>
              <a:cs typeface="Arial" panose="020B0604020202020204" pitchFamily="34" charset="0"/>
            </a:endParaRPr>
          </a:p>
          <a:p>
            <a:pPr lvl="0" algn="ctr" fontAlgn="base">
              <a:spcBef>
                <a:spcPct val="0"/>
              </a:spcBef>
              <a:spcAft>
                <a:spcPct val="0"/>
              </a:spcAft>
            </a:pPr>
            <a:endParaRPr lang="en-GB" altLang="en-US" sz="900">
              <a:latin typeface="Arial" panose="020B0604020202020204" pitchFamily="34" charset="0"/>
              <a:cs typeface="Arial" panose="020B0604020202020204" pitchFamily="34" charset="0"/>
            </a:endParaRPr>
          </a:p>
          <a:p>
            <a:pPr lvl="0" indent="269875" eaLnBrk="0" fontAlgn="base" hangingPunct="0">
              <a:spcBef>
                <a:spcPct val="0"/>
              </a:spcBef>
              <a:spcAft>
                <a:spcPct val="0"/>
              </a:spcAft>
              <a:buFontTx/>
              <a:buChar char="•"/>
            </a:pPr>
            <a:r>
              <a:rPr lang="en-GB" altLang="en-US">
                <a:latin typeface="Arial" panose="020B0604020202020204" pitchFamily="34" charset="0"/>
                <a:cs typeface="Arial" panose="020B0604020202020204" pitchFamily="34" charset="0"/>
              </a:rPr>
              <a:t>Team T-Shirt (will be given to you at your first event/before first talk)</a:t>
            </a:r>
          </a:p>
          <a:p>
            <a:pPr lvl="0" indent="269875" eaLnBrk="0" fontAlgn="base" hangingPunct="0">
              <a:spcBef>
                <a:spcPct val="0"/>
              </a:spcBef>
              <a:spcAft>
                <a:spcPct val="0"/>
              </a:spcAft>
              <a:buFontTx/>
              <a:buChar char="•"/>
            </a:pPr>
            <a:r>
              <a:rPr lang="en-GB" altLang="en-US">
                <a:latin typeface="Arial" panose="020B0604020202020204" pitchFamily="34" charset="0"/>
                <a:cs typeface="Arial" panose="020B0604020202020204" pitchFamily="34" charset="0"/>
              </a:rPr>
              <a:t>Dress RESPECTFULLY and with cultural sensitivity</a:t>
            </a:r>
          </a:p>
          <a:p>
            <a:pPr lvl="0" indent="269875" eaLnBrk="0" fontAlgn="base" hangingPunct="0">
              <a:spcBef>
                <a:spcPct val="0"/>
              </a:spcBef>
              <a:spcAft>
                <a:spcPct val="0"/>
              </a:spcAft>
              <a:buFontTx/>
              <a:buChar char="•"/>
            </a:pPr>
            <a:r>
              <a:rPr lang="en-GB" altLang="en-US">
                <a:latin typeface="Arial" panose="020B0604020202020204" pitchFamily="34" charset="0"/>
                <a:cs typeface="Arial" panose="020B0604020202020204" pitchFamily="34" charset="0"/>
              </a:rPr>
              <a:t>Smart / casual - appropriate for working with young people</a:t>
            </a:r>
          </a:p>
          <a:p>
            <a:pPr lvl="0" indent="269875" eaLnBrk="0" fontAlgn="base" hangingPunct="0">
              <a:spcBef>
                <a:spcPct val="0"/>
              </a:spcBef>
              <a:spcAft>
                <a:spcPct val="0"/>
              </a:spcAft>
              <a:buFontTx/>
              <a:buChar char="•"/>
            </a:pPr>
            <a:r>
              <a:rPr lang="en-US" altLang="en-US">
                <a:latin typeface="Arial" panose="020B0604020202020204" pitchFamily="34" charset="0"/>
                <a:cs typeface="Arial" panose="020B0604020202020204" pitchFamily="34" charset="0"/>
              </a:rPr>
              <a:t>Keep flesh to a minimum</a:t>
            </a:r>
          </a:p>
          <a:p>
            <a:pPr lvl="0" indent="269875" eaLnBrk="0" fontAlgn="base" hangingPunct="0">
              <a:spcBef>
                <a:spcPct val="0"/>
              </a:spcBef>
              <a:spcAft>
                <a:spcPct val="0"/>
              </a:spcAft>
              <a:buFontTx/>
              <a:buChar char="•"/>
            </a:pPr>
            <a:endParaRPr lang="en-US" altLang="en-US">
              <a:latin typeface="Arial" panose="020B0604020202020204" pitchFamily="34" charset="0"/>
              <a:cs typeface="Arial" panose="020B0604020202020204" pitchFamily="34" charset="0"/>
            </a:endParaRPr>
          </a:p>
          <a:p>
            <a:pPr lvl="0" indent="269875" eaLnBrk="0" fontAlgn="base" hangingPunct="0">
              <a:spcBef>
                <a:spcPct val="0"/>
              </a:spcBef>
              <a:spcAft>
                <a:spcPct val="0"/>
              </a:spcAft>
              <a:buFontTx/>
              <a:buChar char="•"/>
            </a:pPr>
            <a:endParaRPr lang="en-US" altLang="en-US">
              <a:latin typeface="Arial" panose="020B0604020202020204" pitchFamily="34" charset="0"/>
              <a:cs typeface="Arial" panose="020B0604020202020204" pitchFamily="34" charset="0"/>
            </a:endParaRPr>
          </a:p>
          <a:p>
            <a:pPr lvl="0" indent="269875" eaLnBrk="0" fontAlgn="base" hangingPunct="0">
              <a:spcBef>
                <a:spcPct val="0"/>
              </a:spcBef>
              <a:spcAft>
                <a:spcPct val="0"/>
              </a:spcAft>
              <a:buFontTx/>
              <a:buChar char="•"/>
            </a:pPr>
            <a:endParaRPr lang="en-US" altLang="en-US">
              <a:latin typeface="Arial" panose="020B0604020202020204" pitchFamily="34" charset="0"/>
              <a:cs typeface="Arial" panose="020B0604020202020204" pitchFamily="34" charset="0"/>
            </a:endParaRPr>
          </a:p>
          <a:p>
            <a:pPr lvl="0" indent="269875" eaLnBrk="0" fontAlgn="base" hangingPunct="0">
              <a:spcBef>
                <a:spcPct val="0"/>
              </a:spcBef>
              <a:spcAft>
                <a:spcPct val="0"/>
              </a:spcAft>
              <a:buFontTx/>
              <a:buChar char="•"/>
            </a:pPr>
            <a:endParaRPr lang="en-US" altLang="en-US">
              <a:latin typeface="Arial" panose="020B0604020202020204" pitchFamily="34" charset="0"/>
              <a:cs typeface="Arial" panose="020B0604020202020204" pitchFamily="34" charset="0"/>
            </a:endParaRPr>
          </a:p>
          <a:p>
            <a:pPr eaLnBrk="0" hangingPunct="0"/>
            <a:endParaRPr lang="en-GB" altLang="en-US">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543" y="3434616"/>
            <a:ext cx="1376050" cy="191118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68033" y="3351563"/>
            <a:ext cx="1621216" cy="199508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766559" y="3303262"/>
            <a:ext cx="1313059" cy="2152316"/>
          </a:xfrm>
          <a:prstGeom prst="rect">
            <a:avLst/>
          </a:prstGeom>
        </p:spPr>
      </p:pic>
      <p:sp>
        <p:nvSpPr>
          <p:cNvPr id="9" name="Rectangle 8"/>
          <p:cNvSpPr/>
          <p:nvPr/>
        </p:nvSpPr>
        <p:spPr>
          <a:xfrm>
            <a:off x="220140" y="5532412"/>
            <a:ext cx="8643444" cy="1308050"/>
          </a:xfrm>
          <a:prstGeom prst="rect">
            <a:avLst/>
          </a:prstGeom>
        </p:spPr>
        <p:txBody>
          <a:bodyPr wrap="square">
            <a:spAutoFit/>
          </a:bodyPr>
          <a:lstStyle/>
          <a:p>
            <a:pPr eaLnBrk="0" fontAlgn="base" hangingPunct="0">
              <a:spcBef>
                <a:spcPct val="0"/>
              </a:spcBef>
              <a:spcAft>
                <a:spcPct val="0"/>
              </a:spcAft>
            </a:pPr>
            <a:r>
              <a:rPr lang="en-GB" altLang="en-US" b="1">
                <a:latin typeface="Arial" panose="020B0604020202020204" pitchFamily="34" charset="0"/>
                <a:cs typeface="Arial" panose="020B0604020202020204" pitchFamily="34" charset="0"/>
              </a:rPr>
              <a:t>What NOT to wear…</a:t>
            </a:r>
          </a:p>
          <a:p>
            <a:pPr eaLnBrk="0" fontAlgn="base" hangingPunct="0">
              <a:spcBef>
                <a:spcPct val="0"/>
              </a:spcBef>
              <a:spcAft>
                <a:spcPct val="0"/>
              </a:spcAft>
            </a:pPr>
            <a:endParaRPr lang="en-GB" altLang="en-US" sz="700" b="1">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altLang="en-US">
                <a:latin typeface="Arial" panose="020B0604020202020204" pitchFamily="34" charset="0"/>
                <a:cs typeface="Arial" panose="020B0604020202020204" pitchFamily="34" charset="0"/>
              </a:rPr>
              <a:t>Short skirts or shorts, ripped jeans, crop tops, vest tops, low cut shirts and  </a:t>
            </a:r>
          </a:p>
          <a:p>
            <a:pPr lvl="0" algn="ctr" eaLnBrk="0" fontAlgn="base" hangingPunct="0">
              <a:spcBef>
                <a:spcPct val="0"/>
              </a:spcBef>
              <a:spcAft>
                <a:spcPct val="0"/>
              </a:spcAft>
            </a:pPr>
            <a:r>
              <a:rPr lang="en-US" altLang="en-US">
                <a:latin typeface="Arial" panose="020B0604020202020204" pitchFamily="34" charset="0"/>
                <a:cs typeface="Arial" panose="020B0604020202020204" pitchFamily="34" charset="0"/>
              </a:rPr>
              <a:t>    t-shirts with offensive/controversial slogans are not appropriate when working in schools</a:t>
            </a:r>
          </a:p>
        </p:txBody>
      </p:sp>
      <p:pic>
        <p:nvPicPr>
          <p:cNvPr id="10" name="irc_mi" descr="Image result for girl wearing ripped jeans">
            <a:hlinkClick r:id="rId7"/>
          </p:cNvPr>
          <p:cNvPicPr/>
          <p:nvPr/>
        </p:nvPicPr>
        <p:blipFill rotWithShape="1">
          <a:blip r:embed="rId8" cstate="screen">
            <a:extLst>
              <a:ext uri="{28A0092B-C50C-407E-A947-70E740481C1C}">
                <a14:useLocalDpi xmlns:a14="http://schemas.microsoft.com/office/drawing/2010/main"/>
              </a:ext>
            </a:extLst>
          </a:blip>
          <a:srcRect/>
          <a:stretch/>
        </p:blipFill>
        <p:spPr bwMode="auto">
          <a:xfrm>
            <a:off x="4291583" y="3434616"/>
            <a:ext cx="1480599" cy="1912035"/>
          </a:xfrm>
          <a:prstGeom prst="rect">
            <a:avLst/>
          </a:prstGeom>
          <a:noFill/>
          <a:ln>
            <a:noFill/>
          </a:ln>
          <a:extLst>
            <a:ext uri="{53640926-AAD7-44D8-BBD7-CCE9431645EC}">
              <a14:shadowObscured xmlns:a14="http://schemas.microsoft.com/office/drawing/2010/main"/>
            </a:ext>
          </a:extLst>
        </p:spPr>
      </p:pic>
      <p:sp>
        <p:nvSpPr>
          <p:cNvPr id="11" name="Multiply 10"/>
          <p:cNvSpPr/>
          <p:nvPr/>
        </p:nvSpPr>
        <p:spPr>
          <a:xfrm>
            <a:off x="1106000" y="4535766"/>
            <a:ext cx="689897" cy="720080"/>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Multiply 11"/>
          <p:cNvSpPr/>
          <p:nvPr/>
        </p:nvSpPr>
        <p:spPr>
          <a:xfrm>
            <a:off x="3131269" y="4895806"/>
            <a:ext cx="689897" cy="720080"/>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Multiply 12"/>
          <p:cNvSpPr/>
          <p:nvPr/>
        </p:nvSpPr>
        <p:spPr>
          <a:xfrm>
            <a:off x="5211626" y="4867853"/>
            <a:ext cx="689897" cy="720080"/>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ultiply 13"/>
          <p:cNvSpPr/>
          <p:nvPr/>
        </p:nvSpPr>
        <p:spPr>
          <a:xfrm>
            <a:off x="7389721" y="4812332"/>
            <a:ext cx="689897" cy="720080"/>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3942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endParaRPr lang="en-US" sz="3200" b="1">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1104" y="3459353"/>
            <a:ext cx="8173974" cy="1319911"/>
          </a:xfrm>
        </p:spPr>
        <p:txBody>
          <a:bodyPr>
            <a:normAutofit/>
          </a:bodyPr>
          <a:lstStyle/>
          <a:p>
            <a:pPr marL="0" indent="0" algn="ctr">
              <a:buNone/>
            </a:pPr>
            <a:r>
              <a:rPr lang="en-GB" sz="8000" b="1">
                <a:latin typeface="Arial" panose="020B0604020202020204" pitchFamily="34" charset="0"/>
                <a:cs typeface="Arial" panose="020B0604020202020204" pitchFamily="34" charset="0"/>
              </a:rPr>
              <a:t>Break</a:t>
            </a:r>
            <a:endParaRPr lang="en-GB" sz="8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928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endParaRPr lang="en-US" sz="3200" b="1">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1104" y="3459353"/>
            <a:ext cx="8173974" cy="1319911"/>
          </a:xfrm>
        </p:spPr>
        <p:txBody>
          <a:bodyPr>
            <a:normAutofit/>
          </a:bodyPr>
          <a:lstStyle/>
          <a:p>
            <a:pPr marL="0" indent="0" algn="ctr">
              <a:buNone/>
            </a:pPr>
            <a:r>
              <a:rPr lang="en-GB" sz="8000" b="1">
                <a:latin typeface="Arial" panose="020B0604020202020204" pitchFamily="34" charset="0"/>
                <a:cs typeface="Arial" panose="020B0604020202020204" pitchFamily="34" charset="0"/>
              </a:rPr>
              <a:t>Safeguarding</a:t>
            </a:r>
            <a:endParaRPr lang="en-GB" sz="8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479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a:cs typeface="Arial"/>
              </a:rPr>
              <a:t>Health and Safety</a:t>
            </a:r>
            <a:endParaRPr lang="en-US" sz="3200" b="1">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71529" y="2123294"/>
            <a:ext cx="8173974" cy="4351338"/>
          </a:xfrm>
        </p:spPr>
        <p:txBody>
          <a:bodyPr vert="horz" lIns="91440" tIns="45720" rIns="91440" bIns="45720" rtlCol="0" anchor="t">
            <a:normAutofit/>
          </a:bodyPr>
          <a:lstStyle/>
          <a:p>
            <a:pPr>
              <a:buNone/>
            </a:pPr>
            <a:r>
              <a:rPr lang="en-US" sz="1800" b="1">
                <a:latin typeface="Arial"/>
                <a:cs typeface="Calibri"/>
              </a:rPr>
              <a:t>Personal Safety </a:t>
            </a:r>
          </a:p>
          <a:p>
            <a:pPr>
              <a:buNone/>
            </a:pPr>
            <a:endParaRPr lang="en-US" sz="1800" b="1">
              <a:latin typeface="Arial"/>
              <a:ea typeface="+mn-lt"/>
              <a:cs typeface="+mn-lt"/>
            </a:endParaRPr>
          </a:p>
          <a:p>
            <a:pPr>
              <a:buNone/>
            </a:pPr>
            <a:r>
              <a:rPr lang="en-US" sz="1800">
                <a:latin typeface="Arial"/>
                <a:ea typeface="+mn-lt"/>
                <a:cs typeface="+mn-lt"/>
              </a:rPr>
              <a:t>Let someone know:</a:t>
            </a:r>
          </a:p>
          <a:p>
            <a:pPr>
              <a:buNone/>
            </a:pPr>
            <a:endParaRPr lang="en-US" sz="1800">
              <a:latin typeface="Arial"/>
              <a:ea typeface="+mn-lt"/>
              <a:cs typeface="+mn-lt"/>
            </a:endParaRPr>
          </a:p>
          <a:p>
            <a:pPr marL="342900" indent="-342900">
              <a:buAutoNum type="arabicPeriod"/>
            </a:pPr>
            <a:r>
              <a:rPr lang="en-US" sz="1800">
                <a:latin typeface="Arial"/>
                <a:ea typeface="+mn-lt"/>
                <a:cs typeface="+mn-lt"/>
              </a:rPr>
              <a:t>where you are going.</a:t>
            </a:r>
            <a:endParaRPr lang="en-US">
              <a:latin typeface="Arial"/>
              <a:cs typeface="Arial"/>
            </a:endParaRPr>
          </a:p>
          <a:p>
            <a:pPr marL="342900" indent="-342900">
              <a:buAutoNum type="arabicPeriod"/>
            </a:pPr>
            <a:r>
              <a:rPr lang="en-US" sz="1800">
                <a:latin typeface="Arial"/>
                <a:ea typeface="+mn-lt"/>
                <a:cs typeface="+mn-lt"/>
              </a:rPr>
              <a:t>how long you are going to be.</a:t>
            </a:r>
            <a:endParaRPr lang="en-GB">
              <a:latin typeface="Arial"/>
              <a:cs typeface="Arial"/>
            </a:endParaRPr>
          </a:p>
          <a:p>
            <a:pPr marL="342900" indent="-342900">
              <a:buAutoNum type="arabicPeriod"/>
            </a:pPr>
            <a:r>
              <a:rPr lang="en-US" sz="1800">
                <a:latin typeface="Arial"/>
                <a:ea typeface="+mn-lt"/>
                <a:cs typeface="+mn-lt"/>
              </a:rPr>
              <a:t>the purpose of your visit (who, what, where).</a:t>
            </a:r>
            <a:endParaRPr lang="en-US">
              <a:latin typeface="Arial"/>
              <a:cs typeface="Arial"/>
            </a:endParaRPr>
          </a:p>
          <a:p>
            <a:pPr marL="342900" indent="-342900">
              <a:buAutoNum type="arabicPeriod"/>
            </a:pPr>
            <a:r>
              <a:rPr lang="en-US" sz="1800">
                <a:latin typeface="Arial"/>
                <a:ea typeface="+mn-lt"/>
                <a:cs typeface="+mn-lt"/>
              </a:rPr>
              <a:t>your contact details.</a:t>
            </a:r>
            <a:endParaRPr lang="en-US">
              <a:latin typeface="Arial"/>
              <a:cs typeface="Arial"/>
            </a:endParaRPr>
          </a:p>
          <a:p>
            <a:pPr marL="342900" indent="-342900">
              <a:buAutoNum type="arabicPeriod"/>
            </a:pPr>
            <a:r>
              <a:rPr lang="en-US" sz="1800">
                <a:latin typeface="Arial"/>
                <a:ea typeface="+mn-lt"/>
                <a:cs typeface="+mn-lt"/>
              </a:rPr>
              <a:t>that you will confirm with them you are back safe – and get them to contact you if you don't.</a:t>
            </a:r>
            <a:endParaRPr lang="en-US">
              <a:latin typeface="Arial"/>
              <a:cs typeface="Arial"/>
            </a:endParaRPr>
          </a:p>
          <a:p>
            <a:pPr marL="0" lvl="0" indent="0">
              <a:buNone/>
            </a:pPr>
            <a:endParaRPr lang="en-US" sz="1800" i="1">
              <a:latin typeface="Arial"/>
              <a:cs typeface="Arial"/>
            </a:endParaRPr>
          </a:p>
          <a:p>
            <a:pPr marL="0" indent="0">
              <a:buNone/>
            </a:pP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890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Health and Safety</a:t>
            </a:r>
          </a:p>
        </p:txBody>
      </p:sp>
      <p:sp>
        <p:nvSpPr>
          <p:cNvPr id="3" name="Content Placeholder 2"/>
          <p:cNvSpPr>
            <a:spLocks noGrp="1"/>
          </p:cNvSpPr>
          <p:nvPr>
            <p:ph idx="1"/>
          </p:nvPr>
        </p:nvSpPr>
        <p:spPr>
          <a:xfrm>
            <a:off x="353568" y="2252345"/>
            <a:ext cx="8173974" cy="4351338"/>
          </a:xfrm>
        </p:spPr>
        <p:txBody>
          <a:bodyPr>
            <a:normAutofit/>
          </a:bodyPr>
          <a:lstStyle/>
          <a:p>
            <a:r>
              <a:rPr lang="en-US" sz="2000">
                <a:latin typeface="Arial" panose="020B0604020202020204" pitchFamily="34" charset="0"/>
                <a:cs typeface="Arial" panose="020B0604020202020204" pitchFamily="34" charset="0"/>
              </a:rPr>
              <a:t>Make yourself familiar with the Risk Assessment for the Leeds Loves Project (this can be found on the Ambassador webpage).</a:t>
            </a:r>
          </a:p>
          <a:p>
            <a:r>
              <a:rPr lang="en-US" sz="2000">
                <a:latin typeface="Arial" panose="020B0604020202020204" pitchFamily="34" charset="0"/>
                <a:cs typeface="Arial" panose="020B0604020202020204" pitchFamily="34" charset="0"/>
              </a:rPr>
              <a:t>If you are working on-campus, the Event Lead will ensure you see a copy of the event risk assessment either prior to, or on the day of the event.</a:t>
            </a:r>
          </a:p>
          <a:p>
            <a:r>
              <a:rPr lang="en-US" sz="2000">
                <a:latin typeface="Arial" panose="020B0604020202020204" pitchFamily="34" charset="0"/>
                <a:cs typeface="Arial" panose="020B0604020202020204" pitchFamily="34" charset="0"/>
              </a:rPr>
              <a:t>You are responsible for carrying out the risk assessment controls.</a:t>
            </a:r>
          </a:p>
          <a:p>
            <a:r>
              <a:rPr lang="en-US" sz="2000">
                <a:latin typeface="Arial" panose="020B0604020202020204" pitchFamily="34" charset="0"/>
                <a:cs typeface="Arial" panose="020B0604020202020204" pitchFamily="34" charset="0"/>
              </a:rPr>
              <a:t>If you have an accident or near miss during an activity or travelling to or from an activity you must report it using the form found at the end of your Ambassador Handbook and </a:t>
            </a:r>
            <a:r>
              <a:rPr lang="en-GB" sz="2000">
                <a:latin typeface="Arial" panose="020B0604020202020204" pitchFamily="34" charset="0"/>
                <a:cs typeface="Arial" panose="020B0604020202020204" pitchFamily="34" charset="0"/>
              </a:rPr>
              <a:t>on the Ambassador webpage</a:t>
            </a:r>
          </a:p>
          <a:p>
            <a:pPr marL="0" indent="0">
              <a:buNone/>
            </a:pP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1107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What if…? Discuss in pairs</a:t>
            </a:r>
          </a:p>
        </p:txBody>
      </p:sp>
      <p:sp>
        <p:nvSpPr>
          <p:cNvPr id="3" name="Content Placeholder 2"/>
          <p:cNvSpPr>
            <a:spLocks noGrp="1"/>
          </p:cNvSpPr>
          <p:nvPr>
            <p:ph idx="1"/>
          </p:nvPr>
        </p:nvSpPr>
        <p:spPr>
          <a:xfrm>
            <a:off x="353568" y="2398649"/>
            <a:ext cx="8173974" cy="3087751"/>
          </a:xfrm>
        </p:spPr>
        <p:txBody>
          <a:bodyPr vert="horz" lIns="91440" tIns="45720" rIns="91440" bIns="45720" rtlCol="0" anchor="t">
            <a:normAutofit/>
          </a:bodyPr>
          <a:lstStyle/>
          <a:p>
            <a:pPr marL="0" indent="0">
              <a:buNone/>
            </a:pPr>
            <a:r>
              <a:rPr lang="en-GB" sz="2000" b="1">
                <a:latin typeface="Arial"/>
                <a:cs typeface="Arial"/>
              </a:rPr>
              <a:t>You’ve agreed to give a talk at a school in a few days' time but you’re behind on some of your coursework and worried you can’t fit everything in.</a:t>
            </a:r>
          </a:p>
          <a:p>
            <a:endParaRPr lang="en-GB" sz="2000" b="1">
              <a:latin typeface="Arial" panose="020B0604020202020204" pitchFamily="34" charset="0"/>
              <a:cs typeface="Arial" panose="020B0604020202020204" pitchFamily="34" charset="0"/>
            </a:endParaRPr>
          </a:p>
          <a:p>
            <a:pPr marL="0" indent="0">
              <a:buNone/>
            </a:pPr>
            <a:r>
              <a:rPr lang="en-GB" sz="2000">
                <a:latin typeface="Arial"/>
                <a:cs typeface="Arial"/>
              </a:rPr>
              <a:t>When we ask you to give a talk, we should give you plenty of notice. Once you’ve agreed to the booking, we expect you to honour your commitment. Although your degree should always take priority, please consider how you will manage your time. If we let schools down at the last minute this will affect our reputation.</a:t>
            </a:r>
          </a:p>
          <a:p>
            <a:pPr marL="0" indent="0">
              <a:buNone/>
            </a:pP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8568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What if…? Discuss in pairs</a:t>
            </a:r>
          </a:p>
        </p:txBody>
      </p:sp>
      <p:sp>
        <p:nvSpPr>
          <p:cNvPr id="3" name="Content Placeholder 2"/>
          <p:cNvSpPr>
            <a:spLocks noGrp="1"/>
          </p:cNvSpPr>
          <p:nvPr>
            <p:ph idx="1"/>
          </p:nvPr>
        </p:nvSpPr>
        <p:spPr>
          <a:xfrm>
            <a:off x="353568" y="2398649"/>
            <a:ext cx="8173974" cy="3087751"/>
          </a:xfrm>
        </p:spPr>
        <p:txBody>
          <a:bodyPr vert="horz" lIns="91440" tIns="45720" rIns="91440" bIns="45720" rtlCol="0" anchor="t">
            <a:normAutofit/>
          </a:bodyPr>
          <a:lstStyle/>
          <a:p>
            <a:pPr marL="0" indent="0">
              <a:buNone/>
            </a:pPr>
            <a:r>
              <a:rPr lang="en-GB" sz="2000" b="1">
                <a:latin typeface="Arial"/>
                <a:cs typeface="Arial"/>
              </a:rPr>
              <a:t>Someone asks to go to the loo...</a:t>
            </a:r>
            <a:endParaRPr lang="en-US"/>
          </a:p>
          <a:p>
            <a:pPr marL="0" indent="0">
              <a:buNone/>
            </a:pPr>
            <a:endParaRPr lang="en-GB" sz="2000">
              <a:latin typeface="Arial" panose="020B0604020202020204" pitchFamily="34" charset="0"/>
              <a:cs typeface="Arial" panose="020B0604020202020204" pitchFamily="34" charset="0"/>
            </a:endParaRPr>
          </a:p>
          <a:p>
            <a:pPr marL="0" indent="0">
              <a:buNone/>
            </a:pPr>
            <a:r>
              <a:rPr lang="en-GB" sz="2000">
                <a:latin typeface="Arial"/>
                <a:cs typeface="Arial"/>
              </a:rPr>
              <a:t>This will happen! If at school then, if it's okay for them to leave the classroom, make sure the teacher knows. If it's on campus and you have to show them where the toilets are, ask the group if anyone else needs to go – and ask another ambassador or member of the outreach team to go with you. Remember, </a:t>
            </a:r>
            <a:r>
              <a:rPr lang="en-GB" sz="2000">
                <a:latin typeface="Arial"/>
                <a:ea typeface="+mn-lt"/>
                <a:cs typeface="Arial"/>
              </a:rPr>
              <a:t>you should never be </a:t>
            </a:r>
            <a:r>
              <a:rPr lang="en-GB" sz="2000">
                <a:latin typeface="Arial"/>
                <a:ea typeface="+mn-lt"/>
                <a:cs typeface="+mn-lt"/>
              </a:rPr>
              <a:t>one to one with a young person or allow others to be.</a:t>
            </a:r>
          </a:p>
        </p:txBody>
      </p:sp>
    </p:spTree>
    <p:extLst>
      <p:ext uri="{BB962C8B-B14F-4D97-AF65-F5344CB8AC3E}">
        <p14:creationId xmlns:p14="http://schemas.microsoft.com/office/powerpoint/2010/main" val="2839727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CA6C7-4A6C-774D-B585-8AFC28CFEDBA}"/>
              </a:ext>
            </a:extLst>
          </p:cNvPr>
          <p:cNvSpPr>
            <a:spLocks noGrp="1"/>
          </p:cNvSpPr>
          <p:nvPr>
            <p:ph type="title"/>
          </p:nvPr>
        </p:nvSpPr>
        <p:spPr>
          <a:xfrm>
            <a:off x="302647" y="86830"/>
            <a:ext cx="7886700" cy="1325563"/>
          </a:xfrm>
        </p:spPr>
        <p:txBody>
          <a:bodyPr>
            <a:normAutofit/>
          </a:bodyPr>
          <a:lstStyle/>
          <a:p>
            <a:r>
              <a:rPr lang="en-US" sz="3200" b="1">
                <a:latin typeface="Arial" panose="020B0604020202020204" pitchFamily="34" charset="0"/>
                <a:cs typeface="Arial" panose="020B0604020202020204" pitchFamily="34" charset="0"/>
              </a:rPr>
              <a:t>Programme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3495320"/>
              </p:ext>
            </p:extLst>
          </p:nvPr>
        </p:nvGraphicFramePr>
        <p:xfrm>
          <a:off x="572388" y="2138362"/>
          <a:ext cx="8144891" cy="4117541"/>
        </p:xfrm>
        <a:graphic>
          <a:graphicData uri="http://schemas.openxmlformats.org/drawingml/2006/table">
            <a:tbl>
              <a:tblPr firstRow="1" firstCol="1">
                <a:tableStyleId>{F2DE63D5-997A-4646-A377-4702673A728D}</a:tableStyleId>
              </a:tblPr>
              <a:tblGrid>
                <a:gridCol w="6348250">
                  <a:extLst>
                    <a:ext uri="{9D8B030D-6E8A-4147-A177-3AD203B41FA5}">
                      <a16:colId xmlns:a16="http://schemas.microsoft.com/office/drawing/2014/main" val="20000"/>
                    </a:ext>
                  </a:extLst>
                </a:gridCol>
                <a:gridCol w="1796641">
                  <a:extLst>
                    <a:ext uri="{9D8B030D-6E8A-4147-A177-3AD203B41FA5}">
                      <a16:colId xmlns:a16="http://schemas.microsoft.com/office/drawing/2014/main" val="20001"/>
                    </a:ext>
                  </a:extLst>
                </a:gridCol>
              </a:tblGrid>
              <a:tr h="235183">
                <a:tc>
                  <a:txBody>
                    <a:bodyPr/>
                    <a:lstStyle/>
                    <a:p>
                      <a:pPr>
                        <a:lnSpc>
                          <a:spcPct val="107000"/>
                        </a:lnSpc>
                        <a:spcAft>
                          <a:spcPts val="0"/>
                        </a:spcAft>
                      </a:pPr>
                      <a:r>
                        <a:rPr lang="en-GB" sz="1400">
                          <a:effectLst/>
                          <a:latin typeface="Arial"/>
                          <a:cs typeface="Arial"/>
                        </a:rPr>
                        <a:t>Registration and Welcome</a:t>
                      </a:r>
                      <a:endParaRPr lang="en-GB" sz="1200">
                        <a:effectLst/>
                        <a:latin typeface="Arial"/>
                        <a:ea typeface="Calibri" panose="020F0502020204030204" pitchFamily="34" charset="0"/>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nSpc>
                          <a:spcPct val="107000"/>
                        </a:lnSpc>
                        <a:spcAft>
                          <a:spcPts val="0"/>
                        </a:spcAft>
                      </a:pPr>
                      <a:r>
                        <a:rPr lang="en-GB" sz="1400">
                          <a:effectLst/>
                          <a:latin typeface="Arial"/>
                          <a:cs typeface="Arial"/>
                        </a:rPr>
                        <a:t>10 mins</a:t>
                      </a:r>
                      <a:endParaRPr lang="en-GB" sz="1200">
                        <a:effectLst/>
                        <a:latin typeface="Arial"/>
                        <a:ea typeface="Calibri" panose="020F0502020204030204" pitchFamily="34" charset="0"/>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0000"/>
                  </a:ext>
                </a:extLst>
              </a:tr>
              <a:tr h="1711425">
                <a:tc>
                  <a:txBody>
                    <a:bodyPr/>
                    <a:lstStyle/>
                    <a:p>
                      <a:pPr>
                        <a:lnSpc>
                          <a:spcPct val="107000"/>
                        </a:lnSpc>
                        <a:spcAft>
                          <a:spcPts val="0"/>
                        </a:spcAft>
                      </a:pPr>
                      <a:r>
                        <a:rPr lang="en-GB" sz="1400">
                          <a:effectLst/>
                          <a:latin typeface="Arial"/>
                          <a:cs typeface="Arial"/>
                        </a:rPr>
                        <a:t>Handbook</a:t>
                      </a:r>
                      <a:endParaRPr lang="en-GB" sz="1200">
                        <a:effectLst/>
                        <a:latin typeface="Arial"/>
                        <a:cs typeface="Arial"/>
                      </a:endParaRPr>
                    </a:p>
                    <a:p>
                      <a:pPr marL="342900" lvl="0" indent="-342900">
                        <a:lnSpc>
                          <a:spcPct val="107000"/>
                        </a:lnSpc>
                        <a:spcAft>
                          <a:spcPts val="0"/>
                        </a:spcAft>
                        <a:buFont typeface="Symbol" panose="05050102010706020507" pitchFamily="18" charset="2"/>
                        <a:buChar char=""/>
                      </a:pPr>
                      <a:r>
                        <a:rPr lang="en-GB" sz="1400">
                          <a:effectLst/>
                          <a:latin typeface="Arial"/>
                          <a:cs typeface="Arial"/>
                        </a:rPr>
                        <a:t>Intro</a:t>
                      </a:r>
                      <a:endParaRPr lang="en-GB" sz="1200">
                        <a:effectLst/>
                        <a:latin typeface="Arial"/>
                        <a:cs typeface="Arial"/>
                      </a:endParaRPr>
                    </a:p>
                    <a:p>
                      <a:pPr marL="342900" lvl="0" indent="-342900">
                        <a:lnSpc>
                          <a:spcPct val="107000"/>
                        </a:lnSpc>
                        <a:spcAft>
                          <a:spcPts val="0"/>
                        </a:spcAft>
                        <a:buFont typeface="Symbol" panose="05050102010706020507" pitchFamily="18" charset="2"/>
                        <a:buChar char=""/>
                      </a:pPr>
                      <a:r>
                        <a:rPr lang="en-GB" sz="1400">
                          <a:effectLst/>
                          <a:latin typeface="Arial"/>
                          <a:cs typeface="Arial"/>
                        </a:rPr>
                        <a:t>Code of conduct</a:t>
                      </a:r>
                      <a:endParaRPr lang="en-GB" sz="1200">
                        <a:effectLst/>
                        <a:latin typeface="Arial"/>
                        <a:cs typeface="Arial"/>
                      </a:endParaRPr>
                    </a:p>
                    <a:p>
                      <a:pPr marL="342900" lvl="0" indent="-342900">
                        <a:lnSpc>
                          <a:spcPct val="107000"/>
                        </a:lnSpc>
                        <a:spcAft>
                          <a:spcPts val="0"/>
                        </a:spcAft>
                        <a:buFont typeface="Symbol" panose="05050102010706020507" pitchFamily="18" charset="2"/>
                        <a:buChar char=""/>
                      </a:pPr>
                      <a:r>
                        <a:rPr lang="en-GB" sz="1400">
                          <a:effectLst/>
                          <a:latin typeface="Arial"/>
                          <a:cs typeface="Arial"/>
                        </a:rPr>
                        <a:t>How it will work</a:t>
                      </a:r>
                      <a:endParaRPr lang="en-GB" sz="1200">
                        <a:effectLst/>
                        <a:latin typeface="Arial"/>
                        <a:cs typeface="Arial"/>
                      </a:endParaRPr>
                    </a:p>
                    <a:p>
                      <a:pPr marL="342900" lvl="0" indent="-342900">
                        <a:lnSpc>
                          <a:spcPct val="107000"/>
                        </a:lnSpc>
                        <a:spcAft>
                          <a:spcPts val="0"/>
                        </a:spcAft>
                        <a:buFont typeface="Symbol" panose="05050102010706020507" pitchFamily="18" charset="2"/>
                        <a:buChar char=""/>
                      </a:pPr>
                      <a:r>
                        <a:rPr lang="en-GB" sz="1400">
                          <a:effectLst/>
                          <a:latin typeface="Arial"/>
                          <a:cs typeface="Arial"/>
                        </a:rPr>
                        <a:t>Payment Policy and Procedures</a:t>
                      </a:r>
                      <a:endParaRPr lang="en-GB" sz="1200">
                        <a:effectLst/>
                        <a:latin typeface="Arial"/>
                        <a:cs typeface="Arial"/>
                      </a:endParaRPr>
                    </a:p>
                    <a:p>
                      <a:pPr marL="342900" lvl="0" indent="-342900">
                        <a:lnSpc>
                          <a:spcPct val="107000"/>
                        </a:lnSpc>
                        <a:spcAft>
                          <a:spcPts val="0"/>
                        </a:spcAft>
                        <a:buFont typeface="Symbol" panose="05050102010706020507" pitchFamily="18" charset="2"/>
                        <a:buChar char=""/>
                      </a:pPr>
                      <a:r>
                        <a:rPr lang="en-GB" sz="1400">
                          <a:effectLst/>
                          <a:latin typeface="Arial"/>
                          <a:cs typeface="Arial"/>
                        </a:rPr>
                        <a:t>Expenses Policy and Procedures</a:t>
                      </a:r>
                      <a:endParaRPr lang="en-GB" sz="1200">
                        <a:effectLst/>
                        <a:latin typeface="Arial"/>
                        <a:cs typeface="Arial"/>
                      </a:endParaRPr>
                    </a:p>
                    <a:p>
                      <a:pPr marL="342900" lvl="0" indent="-342900">
                        <a:lnSpc>
                          <a:spcPct val="107000"/>
                        </a:lnSpc>
                        <a:spcAft>
                          <a:spcPts val="0"/>
                        </a:spcAft>
                        <a:buFont typeface="Symbol" panose="05050102010706020507" pitchFamily="18" charset="2"/>
                        <a:buChar char=""/>
                      </a:pPr>
                      <a:r>
                        <a:rPr lang="en-GB" sz="1400">
                          <a:effectLst/>
                          <a:latin typeface="Arial"/>
                          <a:cs typeface="Arial"/>
                        </a:rPr>
                        <a:t>School visit checklist</a:t>
                      </a:r>
                      <a:endParaRPr lang="en-GB" sz="1200">
                        <a:effectLst/>
                        <a:latin typeface="Arial"/>
                        <a:ea typeface="Calibri" panose="020F0502020204030204" pitchFamily="34" charset="0"/>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400">
                          <a:effectLst/>
                          <a:latin typeface="Arial"/>
                          <a:cs typeface="Arial"/>
                        </a:rPr>
                        <a:t>30 mins</a:t>
                      </a:r>
                      <a:endParaRPr lang="en-GB" sz="1200">
                        <a:effectLst/>
                        <a:latin typeface="Arial"/>
                        <a:ea typeface="Calibri" panose="020F0502020204030204" pitchFamily="34" charset="0"/>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35183">
                <a:tc>
                  <a:txBody>
                    <a:bodyPr/>
                    <a:lstStyle/>
                    <a:p>
                      <a:pPr>
                        <a:lnSpc>
                          <a:spcPct val="107000"/>
                        </a:lnSpc>
                        <a:spcAft>
                          <a:spcPts val="0"/>
                        </a:spcAft>
                      </a:pPr>
                      <a:r>
                        <a:rPr lang="en-GB" sz="1400">
                          <a:effectLst/>
                          <a:latin typeface="Arial"/>
                          <a:cs typeface="Arial"/>
                        </a:rPr>
                        <a:t>Break</a:t>
                      </a:r>
                      <a:endParaRPr lang="en-GB" sz="1200">
                        <a:effectLst/>
                        <a:latin typeface="Arial"/>
                        <a:ea typeface="Calibri" panose="020F0502020204030204" pitchFamily="34" charset="0"/>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400">
                          <a:effectLst/>
                          <a:latin typeface="Arial"/>
                          <a:cs typeface="Arial"/>
                        </a:rPr>
                        <a:t>10 mins</a:t>
                      </a:r>
                      <a:endParaRPr lang="en-GB" sz="1200">
                        <a:effectLst/>
                        <a:latin typeface="Arial"/>
                        <a:ea typeface="Calibri" panose="020F0502020204030204" pitchFamily="34" charset="0"/>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73304">
                <a:tc>
                  <a:txBody>
                    <a:bodyPr/>
                    <a:lstStyle/>
                    <a:p>
                      <a:pPr>
                        <a:lnSpc>
                          <a:spcPct val="107000"/>
                        </a:lnSpc>
                        <a:spcAft>
                          <a:spcPts val="0"/>
                        </a:spcAft>
                      </a:pPr>
                      <a:r>
                        <a:rPr lang="en-GB" sz="1400">
                          <a:effectLst/>
                          <a:latin typeface="Arial"/>
                          <a:cs typeface="Arial"/>
                        </a:rPr>
                        <a:t>Safeguarding &amp; H&amp;S</a:t>
                      </a:r>
                      <a:endParaRPr lang="en-GB" sz="1200">
                        <a:effectLst/>
                        <a:latin typeface="Arial"/>
                        <a:cs typeface="Arial"/>
                      </a:endParaRPr>
                    </a:p>
                    <a:p>
                      <a:pPr marL="342900" lvl="0" indent="-342900">
                        <a:lnSpc>
                          <a:spcPct val="107000"/>
                        </a:lnSpc>
                        <a:spcAft>
                          <a:spcPts val="0"/>
                        </a:spcAft>
                        <a:buFont typeface="Symbol" panose="05050102010706020507" pitchFamily="18" charset="2"/>
                        <a:buChar char=""/>
                      </a:pPr>
                      <a:r>
                        <a:rPr lang="en-GB" sz="1400">
                          <a:effectLst/>
                          <a:latin typeface="Arial"/>
                          <a:cs typeface="Arial"/>
                        </a:rPr>
                        <a:t>Student Worker Safeguarding slides</a:t>
                      </a:r>
                      <a:endParaRPr lang="en-GB" sz="1200">
                        <a:effectLst/>
                        <a:latin typeface="Arial"/>
                        <a:cs typeface="Arial"/>
                      </a:endParaRPr>
                    </a:p>
                    <a:p>
                      <a:pPr marL="342900" lvl="0" indent="-342900">
                        <a:lnSpc>
                          <a:spcPct val="107000"/>
                        </a:lnSpc>
                        <a:spcAft>
                          <a:spcPts val="0"/>
                        </a:spcAft>
                        <a:buFont typeface="Symbol" panose="05050102010706020507" pitchFamily="18" charset="2"/>
                        <a:buChar char=""/>
                      </a:pPr>
                      <a:r>
                        <a:rPr lang="en-GB" sz="1400">
                          <a:effectLst/>
                          <a:latin typeface="Arial"/>
                          <a:cs typeface="Arial"/>
                        </a:rPr>
                        <a:t>Safeguarding procedure, H&amp;S info include RA/lone working advice (from Handbook)</a:t>
                      </a:r>
                      <a:endParaRPr lang="en-GB" sz="1200">
                        <a:effectLst/>
                        <a:latin typeface="Arial"/>
                        <a:ea typeface="Calibri" panose="020F0502020204030204" pitchFamily="34" charset="0"/>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400">
                          <a:effectLst/>
                          <a:latin typeface="Arial"/>
                          <a:cs typeface="Arial"/>
                        </a:rPr>
                        <a:t>45 mins</a:t>
                      </a:r>
                      <a:endParaRPr lang="en-GB" sz="1200">
                        <a:effectLst/>
                        <a:latin typeface="Arial"/>
                        <a:ea typeface="Calibri" panose="020F0502020204030204" pitchFamily="34" charset="0"/>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35183">
                <a:tc>
                  <a:txBody>
                    <a:bodyPr/>
                    <a:lstStyle/>
                    <a:p>
                      <a:pPr>
                        <a:lnSpc>
                          <a:spcPct val="107000"/>
                        </a:lnSpc>
                        <a:spcAft>
                          <a:spcPts val="0"/>
                        </a:spcAft>
                      </a:pPr>
                      <a:r>
                        <a:rPr lang="en-GB" sz="1400">
                          <a:effectLst/>
                          <a:latin typeface="Arial"/>
                          <a:cs typeface="Arial"/>
                        </a:rPr>
                        <a:t>Campus Tour (&amp; transition to breakout space)</a:t>
                      </a:r>
                      <a:endParaRPr lang="en-GB" sz="1200">
                        <a:effectLst/>
                        <a:latin typeface="Arial"/>
                        <a:ea typeface="Calibri" panose="020F0502020204030204" pitchFamily="34" charset="0"/>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400">
                          <a:effectLst/>
                          <a:latin typeface="Arial"/>
                          <a:cs typeface="Arial"/>
                        </a:rPr>
                        <a:t>30 mins</a:t>
                      </a:r>
                      <a:endParaRPr lang="en-GB" sz="1200">
                        <a:effectLst/>
                        <a:latin typeface="Arial"/>
                        <a:ea typeface="Calibri" panose="020F0502020204030204" pitchFamily="34" charset="0"/>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27263">
                <a:tc>
                  <a:txBody>
                    <a:bodyPr/>
                    <a:lstStyle/>
                    <a:p>
                      <a:pPr>
                        <a:lnSpc>
                          <a:spcPct val="107000"/>
                        </a:lnSpc>
                        <a:spcAft>
                          <a:spcPts val="0"/>
                        </a:spcAft>
                      </a:pPr>
                      <a:r>
                        <a:rPr lang="en-GB" sz="1400">
                          <a:effectLst/>
                          <a:latin typeface="Arial"/>
                          <a:cs typeface="Arial"/>
                        </a:rPr>
                        <a:t>Team Breakout</a:t>
                      </a:r>
                      <a:endParaRPr lang="en-GB" sz="1200">
                        <a:effectLst/>
                        <a:latin typeface="Arial"/>
                        <a:cs typeface="Arial"/>
                      </a:endParaRPr>
                    </a:p>
                    <a:p>
                      <a:pPr marL="342900" lvl="0" indent="-342900">
                        <a:lnSpc>
                          <a:spcPct val="107000"/>
                        </a:lnSpc>
                        <a:spcAft>
                          <a:spcPts val="0"/>
                        </a:spcAft>
                        <a:buFont typeface="Symbol" panose="05050102010706020507" pitchFamily="18" charset="2"/>
                        <a:buChar char=""/>
                      </a:pPr>
                      <a:r>
                        <a:rPr lang="en-GB" sz="1400">
                          <a:effectLst/>
                          <a:latin typeface="Arial"/>
                          <a:cs typeface="Arial"/>
                        </a:rPr>
                        <a:t>Example LL talk</a:t>
                      </a:r>
                      <a:endParaRPr lang="en-GB" sz="1200">
                        <a:effectLst/>
                        <a:latin typeface="Arial"/>
                        <a:cs typeface="Arial"/>
                      </a:endParaRPr>
                    </a:p>
                    <a:p>
                      <a:pPr marL="342900" lvl="0" indent="-342900">
                        <a:lnSpc>
                          <a:spcPct val="107000"/>
                        </a:lnSpc>
                        <a:spcAft>
                          <a:spcPts val="0"/>
                        </a:spcAft>
                        <a:buFont typeface="Symbol" panose="05050102010706020507" pitchFamily="18" charset="2"/>
                        <a:buChar char=""/>
                      </a:pPr>
                      <a:r>
                        <a:rPr lang="en-GB" sz="1400">
                          <a:effectLst/>
                          <a:latin typeface="Arial"/>
                          <a:cs typeface="Arial"/>
                        </a:rPr>
                        <a:t>Info about Contract/DBS drop-ins</a:t>
                      </a:r>
                      <a:endParaRPr lang="en-GB" sz="1200">
                        <a:effectLst/>
                        <a:latin typeface="Arial"/>
                        <a:ea typeface="Calibri" panose="020F0502020204030204" pitchFamily="34" charset="0"/>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400">
                          <a:effectLst/>
                          <a:latin typeface="Arial"/>
                          <a:cs typeface="Arial"/>
                        </a:rPr>
                        <a:t>45 mins (or less if needed)</a:t>
                      </a:r>
                      <a:endParaRPr lang="en-GB" sz="1200">
                        <a:effectLst/>
                        <a:latin typeface="Arial"/>
                        <a:ea typeface="Calibri" panose="020F0502020204030204" pitchFamily="34" charset="0"/>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39597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What if…? Discuss in pairs</a:t>
            </a:r>
          </a:p>
        </p:txBody>
      </p:sp>
      <p:sp>
        <p:nvSpPr>
          <p:cNvPr id="3" name="Content Placeholder 2"/>
          <p:cNvSpPr>
            <a:spLocks noGrp="1"/>
          </p:cNvSpPr>
          <p:nvPr>
            <p:ph idx="1"/>
          </p:nvPr>
        </p:nvSpPr>
        <p:spPr>
          <a:xfrm>
            <a:off x="353568" y="2398649"/>
            <a:ext cx="8173974" cy="3087751"/>
          </a:xfrm>
        </p:spPr>
        <p:txBody>
          <a:bodyPr>
            <a:normAutofit/>
          </a:bodyPr>
          <a:lstStyle/>
          <a:p>
            <a:pPr marL="0" indent="0">
              <a:buNone/>
            </a:pPr>
            <a:r>
              <a:rPr lang="en-GB" sz="2000" b="1">
                <a:latin typeface="Arial" panose="020B0604020202020204" pitchFamily="34" charset="0"/>
                <a:cs typeface="Arial" panose="020B0604020202020204" pitchFamily="34" charset="0"/>
              </a:rPr>
              <a:t>Your bus/ train is delayed on the way to your school visit and you know you’ll be late.</a:t>
            </a:r>
          </a:p>
          <a:p>
            <a:endParaRPr lang="en-GB" sz="2000">
              <a:latin typeface="Arial" panose="020B0604020202020204" pitchFamily="34" charset="0"/>
              <a:cs typeface="Arial" panose="020B0604020202020204" pitchFamily="34" charset="0"/>
            </a:endParaRPr>
          </a:p>
          <a:p>
            <a:pPr marL="0" indent="0">
              <a:buNone/>
            </a:pPr>
            <a:r>
              <a:rPr lang="en-GB" sz="2000">
                <a:latin typeface="Arial" panose="020B0604020202020204" pitchFamily="34" charset="0"/>
                <a:cs typeface="Arial" panose="020B0604020202020204" pitchFamily="34" charset="0"/>
              </a:rPr>
              <a:t>The key here is some forward planning. Make sure you plan your journey, making allowances for potential delays if possible. Have the school contact details with you in case you need to contact them.</a:t>
            </a:r>
            <a:endParaRPr lang="en-GB"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8563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What if…? Discuss in pairs</a:t>
            </a:r>
          </a:p>
        </p:txBody>
      </p:sp>
      <p:sp>
        <p:nvSpPr>
          <p:cNvPr id="3" name="Content Placeholder 2"/>
          <p:cNvSpPr>
            <a:spLocks noGrp="1"/>
          </p:cNvSpPr>
          <p:nvPr>
            <p:ph idx="1"/>
          </p:nvPr>
        </p:nvSpPr>
        <p:spPr>
          <a:xfrm>
            <a:off x="353568" y="2398649"/>
            <a:ext cx="8173974" cy="3087751"/>
          </a:xfrm>
        </p:spPr>
        <p:txBody>
          <a:bodyPr vert="horz" lIns="91440" tIns="45720" rIns="91440" bIns="45720" rtlCol="0" anchor="t">
            <a:normAutofit fontScale="92500"/>
          </a:bodyPr>
          <a:lstStyle/>
          <a:p>
            <a:endParaRPr lang="en-GB" sz="2000" b="1">
              <a:latin typeface="Arial" panose="020B0604020202020204" pitchFamily="34" charset="0"/>
              <a:cs typeface="Arial" panose="020B0604020202020204" pitchFamily="34" charset="0"/>
            </a:endParaRPr>
          </a:p>
          <a:p>
            <a:pPr marL="0" indent="0">
              <a:buNone/>
            </a:pPr>
            <a:r>
              <a:rPr lang="en-GB" sz="2000" b="1">
                <a:latin typeface="Arial"/>
                <a:cs typeface="Arial"/>
              </a:rPr>
              <a:t>During your talk the teacher is sat at the back of the class on their phone; meanwhile some of the class are starting to talk to each other and not pay attention to you.</a:t>
            </a:r>
            <a:endParaRPr lang="en-GB" sz="2000">
              <a:latin typeface="Arial"/>
              <a:cs typeface="Arial"/>
            </a:endParaRPr>
          </a:p>
          <a:p>
            <a:endParaRPr lang="en-GB" sz="2000">
              <a:latin typeface="Arial" panose="020B0604020202020204" pitchFamily="34" charset="0"/>
              <a:cs typeface="Arial" panose="020B0604020202020204" pitchFamily="34" charset="0"/>
            </a:endParaRPr>
          </a:p>
          <a:p>
            <a:pPr marL="0" indent="0">
              <a:buNone/>
            </a:pPr>
            <a:r>
              <a:rPr lang="en-GB" sz="2000">
                <a:latin typeface="Arial"/>
                <a:cs typeface="Arial"/>
              </a:rPr>
              <a:t>This has actually happened! (Hopefully very rare though). If there is a point in your talk where you can speak to the teacher quietly, you should raise your concerns. Also remember to feedback to us afterwards. The behaviour and safety of the pupils remains the responsibility of the teacher at all times. Keeping your talk interactive may also help maintain attention.</a:t>
            </a:r>
          </a:p>
        </p:txBody>
      </p:sp>
    </p:spTree>
    <p:extLst>
      <p:ext uri="{BB962C8B-B14F-4D97-AF65-F5344CB8AC3E}">
        <p14:creationId xmlns:p14="http://schemas.microsoft.com/office/powerpoint/2010/main" val="4064359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What if…? Discuss in pairs</a:t>
            </a:r>
          </a:p>
        </p:txBody>
      </p:sp>
      <p:sp>
        <p:nvSpPr>
          <p:cNvPr id="3" name="Content Placeholder 2"/>
          <p:cNvSpPr>
            <a:spLocks noGrp="1"/>
          </p:cNvSpPr>
          <p:nvPr>
            <p:ph idx="1"/>
          </p:nvPr>
        </p:nvSpPr>
        <p:spPr>
          <a:xfrm>
            <a:off x="353568" y="2398649"/>
            <a:ext cx="8173974" cy="3087751"/>
          </a:xfrm>
        </p:spPr>
        <p:txBody>
          <a:bodyPr vert="horz" lIns="91440" tIns="45720" rIns="91440" bIns="45720" rtlCol="0" anchor="t">
            <a:normAutofit/>
          </a:bodyPr>
          <a:lstStyle/>
          <a:p>
            <a:pPr marL="0" indent="0">
              <a:buNone/>
            </a:pPr>
            <a:r>
              <a:rPr lang="en-GB" sz="2000" b="1">
                <a:latin typeface="Arial"/>
                <a:cs typeface="Arial"/>
              </a:rPr>
              <a:t>Your talk mentions you have an active social life and that Leeds has a great nightlife. This leads one of the students to ask if you’ve ever taken drugs.</a:t>
            </a:r>
          </a:p>
          <a:p>
            <a:endParaRPr lang="en-GB" sz="2000">
              <a:latin typeface="Arial" panose="020B0604020202020204" pitchFamily="34" charset="0"/>
              <a:cs typeface="Arial" panose="020B0604020202020204" pitchFamily="34" charset="0"/>
            </a:endParaRPr>
          </a:p>
          <a:p>
            <a:pPr marL="0" indent="0">
              <a:buNone/>
            </a:pPr>
            <a:r>
              <a:rPr lang="en-GB" sz="2000">
                <a:latin typeface="Arial"/>
                <a:cs typeface="Arial"/>
              </a:rPr>
              <a:t>You should not get into a discussion about your personal life or your views on controversial subjects. Be aware of cultural differences at the schools you visit – talking about the Otley Run may not be appropriate for a group of year 11 pupils at a Muslim girls' school!</a:t>
            </a:r>
            <a:endParaRPr lang="en-GB" sz="2400">
              <a:latin typeface="Arial"/>
              <a:cs typeface="Arial"/>
            </a:endParaRPr>
          </a:p>
        </p:txBody>
      </p:sp>
    </p:spTree>
    <p:extLst>
      <p:ext uri="{BB962C8B-B14F-4D97-AF65-F5344CB8AC3E}">
        <p14:creationId xmlns:p14="http://schemas.microsoft.com/office/powerpoint/2010/main" val="2586194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Hints and Tips!</a:t>
            </a:r>
          </a:p>
        </p:txBody>
      </p:sp>
      <p:sp>
        <p:nvSpPr>
          <p:cNvPr id="3" name="Content Placeholder 2"/>
          <p:cNvSpPr>
            <a:spLocks noGrp="1"/>
          </p:cNvSpPr>
          <p:nvPr>
            <p:ph idx="1"/>
          </p:nvPr>
        </p:nvSpPr>
        <p:spPr>
          <a:xfrm>
            <a:off x="353568" y="2398649"/>
            <a:ext cx="8173974" cy="4038727"/>
          </a:xfrm>
        </p:spPr>
        <p:txBody>
          <a:bodyPr vert="horz" lIns="91440" tIns="45720" rIns="91440" bIns="45720" rtlCol="0" anchor="t">
            <a:normAutofit lnSpcReduction="10000"/>
          </a:bodyPr>
          <a:lstStyle/>
          <a:p>
            <a:pPr marL="0" indent="0">
              <a:buNone/>
            </a:pPr>
            <a:r>
              <a:rPr lang="en-GB" sz="2000" b="1">
                <a:latin typeface="Arial"/>
                <a:cs typeface="Arial"/>
              </a:rPr>
              <a:t>Top tips for tricky situations</a:t>
            </a:r>
          </a:p>
          <a:p>
            <a:endParaRPr lang="en-GB" sz="100" b="1">
              <a:latin typeface="Arial" panose="020B0604020202020204" pitchFamily="34" charset="0"/>
              <a:cs typeface="Arial" panose="020B0604020202020204" pitchFamily="34" charset="0"/>
            </a:endParaRPr>
          </a:p>
          <a:p>
            <a:pPr marL="342900" indent="-342900">
              <a:spcBef>
                <a:spcPts val="1200"/>
              </a:spcBef>
              <a:spcAft>
                <a:spcPts val="1200"/>
              </a:spcAft>
            </a:pPr>
            <a:r>
              <a:rPr lang="en-GB" sz="2000">
                <a:latin typeface="Arial"/>
                <a:cs typeface="Arial"/>
              </a:rPr>
              <a:t>At the start remind the teacher politely that they need to stay in the room and you should not be left alone with the students</a:t>
            </a:r>
          </a:p>
          <a:p>
            <a:pPr marL="342900" indent="-342900">
              <a:spcBef>
                <a:spcPts val="1200"/>
              </a:spcBef>
              <a:spcAft>
                <a:spcPts val="1200"/>
              </a:spcAft>
            </a:pPr>
            <a:r>
              <a:rPr lang="en-GB" sz="2000">
                <a:latin typeface="Arial"/>
                <a:cs typeface="Arial"/>
              </a:rPr>
              <a:t>Student behaviour and safety is the teachers’ responsibility so if behaviour becomes a problem, invite the teacher to intervene</a:t>
            </a:r>
          </a:p>
          <a:p>
            <a:pPr marL="342900" indent="-342900">
              <a:spcBef>
                <a:spcPts val="1200"/>
              </a:spcBef>
              <a:spcAft>
                <a:spcPts val="1200"/>
              </a:spcAft>
            </a:pPr>
            <a:r>
              <a:rPr lang="en-US" sz="2000">
                <a:latin typeface="Arial"/>
                <a:ea typeface="+mn-lt"/>
                <a:cs typeface="+mn-lt"/>
              </a:rPr>
              <a:t>save your presentation in your OneDrive as most schools do not allow USBs</a:t>
            </a:r>
          </a:p>
          <a:p>
            <a:pPr marL="342900" indent="-342900">
              <a:spcBef>
                <a:spcPts val="1200"/>
              </a:spcBef>
              <a:spcAft>
                <a:spcPts val="1200"/>
              </a:spcAft>
            </a:pPr>
            <a:r>
              <a:rPr lang="en-GB" sz="2000">
                <a:latin typeface="Arial"/>
                <a:cs typeface="Arial"/>
              </a:rPr>
              <a:t>Take your Handbook with you (</a:t>
            </a:r>
            <a:r>
              <a:rPr lang="en-GB" sz="2000" i="1">
                <a:latin typeface="Arial"/>
                <a:cs typeface="Arial"/>
              </a:rPr>
              <a:t>Code of Conduct, Safeguarding</a:t>
            </a:r>
            <a:r>
              <a:rPr lang="en-GB" sz="2000">
                <a:latin typeface="Arial"/>
                <a:cs typeface="Arial"/>
              </a:rPr>
              <a:t>)</a:t>
            </a:r>
          </a:p>
          <a:p>
            <a:pPr marL="342900" indent="-342900">
              <a:spcBef>
                <a:spcPts val="1200"/>
              </a:spcBef>
              <a:spcAft>
                <a:spcPts val="1200"/>
              </a:spcAft>
            </a:pPr>
            <a:r>
              <a:rPr lang="en-GB" sz="2000">
                <a:latin typeface="Arial"/>
                <a:cs typeface="Arial"/>
              </a:rPr>
              <a:t>Report any issues or concerns to your line manager</a:t>
            </a:r>
          </a:p>
        </p:txBody>
      </p:sp>
    </p:spTree>
    <p:extLst>
      <p:ext uri="{BB962C8B-B14F-4D97-AF65-F5344CB8AC3E}">
        <p14:creationId xmlns:p14="http://schemas.microsoft.com/office/powerpoint/2010/main" val="2035523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Campus Tours</a:t>
            </a:r>
          </a:p>
        </p:txBody>
      </p:sp>
      <p:sp>
        <p:nvSpPr>
          <p:cNvPr id="3" name="Content Placeholder 2"/>
          <p:cNvSpPr>
            <a:spLocks noGrp="1"/>
          </p:cNvSpPr>
          <p:nvPr>
            <p:ph idx="1"/>
          </p:nvPr>
        </p:nvSpPr>
        <p:spPr>
          <a:xfrm>
            <a:off x="192919" y="2090635"/>
            <a:ext cx="8173974" cy="4218430"/>
          </a:xfrm>
        </p:spPr>
        <p:txBody>
          <a:bodyPr>
            <a:noAutofit/>
          </a:bodyPr>
          <a:lstStyle/>
          <a:p>
            <a:pPr marL="0" indent="0">
              <a:buNone/>
            </a:pPr>
            <a:r>
              <a:rPr lang="en-GB" sz="1800">
                <a:latin typeface="Arial" panose="020B0604020202020204" pitchFamily="34" charset="0"/>
                <a:cs typeface="Arial" panose="020B0604020202020204" pitchFamily="34" charset="0"/>
              </a:rPr>
              <a:t>Our campus events are a great opportunity to showcase our campus and facilities. On a campus event, you might be asked to deliver a campus tour to a group of students.</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17661" y="3490275"/>
            <a:ext cx="3526339" cy="2492969"/>
          </a:xfrm>
          <a:prstGeom prst="rect">
            <a:avLst/>
          </a:prstGeom>
        </p:spPr>
      </p:pic>
      <p:sp>
        <p:nvSpPr>
          <p:cNvPr id="2" name="Rectangle 1"/>
          <p:cNvSpPr/>
          <p:nvPr/>
        </p:nvSpPr>
        <p:spPr>
          <a:xfrm>
            <a:off x="192919" y="3071264"/>
            <a:ext cx="5586090" cy="3693319"/>
          </a:xfrm>
          <a:prstGeom prst="rect">
            <a:avLst/>
          </a:prstGeom>
        </p:spPr>
        <p:txBody>
          <a:bodyPr wrap="square">
            <a:spAutoFit/>
          </a:bodyPr>
          <a:lstStyle/>
          <a:p>
            <a:r>
              <a:rPr lang="en-GB" b="1">
                <a:latin typeface="Arial" panose="020B0604020202020204" pitchFamily="34" charset="0"/>
                <a:cs typeface="Arial" panose="020B0604020202020204" pitchFamily="34" charset="0"/>
              </a:rPr>
              <a:t>Things to think about:</a:t>
            </a:r>
          </a:p>
          <a:p>
            <a:r>
              <a:rPr lang="en-GB" b="1">
                <a:latin typeface="Arial" panose="020B0604020202020204" pitchFamily="34" charset="0"/>
                <a:cs typeface="Arial" panose="020B0604020202020204" pitchFamily="34" charset="0"/>
              </a:rPr>
              <a:t>Be prepared </a:t>
            </a:r>
            <a:r>
              <a:rPr lang="en-GB">
                <a:latin typeface="Arial" panose="020B0604020202020204" pitchFamily="34" charset="0"/>
                <a:cs typeface="Arial" panose="020B0604020202020204" pitchFamily="34" charset="0"/>
              </a:rPr>
              <a:t>- Make sure you are familiar with and bring a copy of your campus tour guide to refer to</a:t>
            </a:r>
          </a:p>
          <a:p>
            <a:r>
              <a:rPr lang="en-GB" b="1">
                <a:latin typeface="Arial" panose="020B0604020202020204" pitchFamily="34" charset="0"/>
                <a:cs typeface="Arial" panose="020B0604020202020204" pitchFamily="34" charset="0"/>
              </a:rPr>
              <a:t>Your route </a:t>
            </a:r>
            <a:r>
              <a:rPr lang="en-GB">
                <a:latin typeface="Arial" panose="020B0604020202020204" pitchFamily="34" charset="0"/>
                <a:cs typeface="Arial" panose="020B0604020202020204" pitchFamily="34" charset="0"/>
              </a:rPr>
              <a:t>– How long is your tour? What’s the best route to showcase all of the places you need? What will your audience</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want to see?</a:t>
            </a:r>
          </a:p>
          <a:p>
            <a:r>
              <a:rPr lang="en-GB" b="1">
                <a:latin typeface="Arial" panose="020B0604020202020204" pitchFamily="34" charset="0"/>
                <a:cs typeface="Arial" panose="020B0604020202020204" pitchFamily="34" charset="0"/>
              </a:rPr>
              <a:t>Delivery</a:t>
            </a:r>
            <a:r>
              <a:rPr lang="en-GB">
                <a:latin typeface="Arial" panose="020B0604020202020204" pitchFamily="34" charset="0"/>
                <a:cs typeface="Arial" panose="020B0604020202020204" pitchFamily="34" charset="0"/>
              </a:rPr>
              <a:t> – Who is your audience? Can they hear you? Make sure you project!</a:t>
            </a:r>
          </a:p>
          <a:p>
            <a:r>
              <a:rPr lang="en-GB" b="1">
                <a:latin typeface="Arial" panose="020B0604020202020204" pitchFamily="34" charset="0"/>
                <a:cs typeface="Arial" panose="020B0604020202020204" pitchFamily="34" charset="0"/>
              </a:rPr>
              <a:t>Where to stop</a:t>
            </a:r>
            <a:r>
              <a:rPr lang="en-GB">
                <a:latin typeface="Arial" panose="020B0604020202020204" pitchFamily="34" charset="0"/>
                <a:cs typeface="Arial" panose="020B0604020202020204" pitchFamily="34" charset="0"/>
              </a:rPr>
              <a:t> – Make sure you audience aren’t blocking walkways</a:t>
            </a:r>
          </a:p>
          <a:p>
            <a:r>
              <a:rPr lang="en-GB" b="1">
                <a:latin typeface="Arial" panose="020B0604020202020204" pitchFamily="34" charset="0"/>
                <a:cs typeface="Arial" panose="020B0604020202020204" pitchFamily="34" charset="0"/>
              </a:rPr>
              <a:t>Questions </a:t>
            </a:r>
            <a:r>
              <a:rPr lang="en-GB">
                <a:latin typeface="Arial" panose="020B0604020202020204" pitchFamily="34" charset="0"/>
                <a:cs typeface="Arial" panose="020B0604020202020204" pitchFamily="34" charset="0"/>
              </a:rPr>
              <a:t>– This is a great opportunity for visitors to ask questions</a:t>
            </a:r>
            <a:endParaRPr lang="en-GB"/>
          </a:p>
        </p:txBody>
      </p:sp>
    </p:spTree>
    <p:extLst>
      <p:ext uri="{BB962C8B-B14F-4D97-AF65-F5344CB8AC3E}">
        <p14:creationId xmlns:p14="http://schemas.microsoft.com/office/powerpoint/2010/main" val="3877519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endParaRPr lang="en-US" sz="3200" b="1">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1104" y="3459353"/>
            <a:ext cx="8173974" cy="1319911"/>
          </a:xfrm>
        </p:spPr>
        <p:txBody>
          <a:bodyPr>
            <a:normAutofit fontScale="92500"/>
          </a:bodyPr>
          <a:lstStyle/>
          <a:p>
            <a:pPr marL="0" indent="0" algn="ctr">
              <a:buNone/>
            </a:pPr>
            <a:r>
              <a:rPr lang="en-GB" sz="8000" b="1">
                <a:latin typeface="Arial" panose="020B0604020202020204" pitchFamily="34" charset="0"/>
                <a:cs typeface="Arial" panose="020B0604020202020204" pitchFamily="34" charset="0"/>
              </a:rPr>
              <a:t>Subject Sessions</a:t>
            </a:r>
            <a:endParaRPr lang="en-GB" sz="8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6833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Next steps…</a:t>
            </a:r>
          </a:p>
        </p:txBody>
      </p:sp>
      <p:sp>
        <p:nvSpPr>
          <p:cNvPr id="3" name="Content Placeholder 2"/>
          <p:cNvSpPr>
            <a:spLocks noGrp="1"/>
          </p:cNvSpPr>
          <p:nvPr>
            <p:ph idx="1"/>
          </p:nvPr>
        </p:nvSpPr>
        <p:spPr>
          <a:xfrm>
            <a:off x="597408" y="2203577"/>
            <a:ext cx="8173974" cy="4351338"/>
          </a:xfrm>
        </p:spPr>
        <p:txBody>
          <a:bodyPr vert="horz" lIns="91440" tIns="45720" rIns="91440" bIns="45720" rtlCol="0" anchor="t">
            <a:normAutofit/>
          </a:bodyPr>
          <a:lstStyle/>
          <a:p>
            <a:pPr marL="0" indent="0">
              <a:buNone/>
            </a:pPr>
            <a:r>
              <a:rPr lang="en-GB" sz="2000" b="1">
                <a:latin typeface="Arial"/>
                <a:cs typeface="Arial"/>
              </a:rPr>
              <a:t>DBS Check</a:t>
            </a:r>
          </a:p>
          <a:p>
            <a:pPr marL="0" indent="0">
              <a:buNone/>
            </a:pPr>
            <a:r>
              <a:rPr lang="en-GB" sz="2000">
                <a:latin typeface="Arial"/>
                <a:cs typeface="Arial"/>
              </a:rPr>
              <a:t>All Leeds Loves Ambassadors must have a DBS Check in order to work in the role.</a:t>
            </a:r>
          </a:p>
          <a:p>
            <a:pPr marL="0" indent="0">
              <a:buNone/>
            </a:pPr>
            <a:r>
              <a:rPr lang="en-GB" sz="2000">
                <a:latin typeface="Arial"/>
                <a:cs typeface="Arial"/>
              </a:rPr>
              <a:t>The type of check required is dependent on how often you intend to work in your role as a student host.</a:t>
            </a:r>
          </a:p>
          <a:p>
            <a:r>
              <a:rPr lang="en-GB" sz="2000">
                <a:latin typeface="Arial"/>
                <a:cs typeface="Arial"/>
              </a:rPr>
              <a:t>If you </a:t>
            </a:r>
            <a:r>
              <a:rPr lang="en-GB" sz="2000" b="1">
                <a:latin typeface="Arial"/>
                <a:cs typeface="Arial"/>
              </a:rPr>
              <a:t>intend </a:t>
            </a:r>
            <a:r>
              <a:rPr lang="en-GB" sz="2000">
                <a:latin typeface="Arial"/>
                <a:cs typeface="Arial"/>
              </a:rPr>
              <a:t>to work on </a:t>
            </a:r>
            <a:r>
              <a:rPr lang="en-GB" sz="2000" b="1">
                <a:latin typeface="Arial"/>
                <a:cs typeface="Arial"/>
              </a:rPr>
              <a:t>three days or less in a 30-day period </a:t>
            </a:r>
            <a:r>
              <a:rPr lang="en-GB" sz="2000">
                <a:latin typeface="Arial"/>
                <a:cs typeface="Arial"/>
              </a:rPr>
              <a:t>you are required to have an </a:t>
            </a:r>
            <a:r>
              <a:rPr lang="en-GB" sz="2000" b="1">
                <a:latin typeface="Arial"/>
                <a:cs typeface="Arial"/>
              </a:rPr>
              <a:t>Enhanced DBS check.</a:t>
            </a:r>
          </a:p>
          <a:p>
            <a:r>
              <a:rPr lang="en-GB" sz="2000">
                <a:latin typeface="Arial"/>
                <a:cs typeface="Arial"/>
              </a:rPr>
              <a:t>If you intend to accept work on </a:t>
            </a:r>
            <a:r>
              <a:rPr lang="en-GB" sz="2000" b="1">
                <a:latin typeface="Arial"/>
                <a:cs typeface="Arial"/>
              </a:rPr>
              <a:t>four or more days in a 30-day period </a:t>
            </a:r>
            <a:r>
              <a:rPr lang="en-GB" sz="2000">
                <a:latin typeface="Arial"/>
                <a:cs typeface="Arial"/>
              </a:rPr>
              <a:t>or </a:t>
            </a:r>
            <a:r>
              <a:rPr lang="en-GB" sz="2000" b="1">
                <a:latin typeface="Arial"/>
                <a:cs typeface="Arial"/>
              </a:rPr>
              <a:t>work on a residential </a:t>
            </a:r>
            <a:r>
              <a:rPr lang="en-GB" sz="2000">
                <a:latin typeface="Arial"/>
                <a:cs typeface="Arial"/>
              </a:rPr>
              <a:t>you are required to have an </a:t>
            </a:r>
            <a:r>
              <a:rPr lang="en-GB" sz="2000" b="1">
                <a:latin typeface="Arial"/>
                <a:cs typeface="Arial"/>
              </a:rPr>
              <a:t>Enhanced DBS check with a check of the Children’s Barred List.</a:t>
            </a:r>
          </a:p>
          <a:p>
            <a:pPr marL="0" indent="0">
              <a:buNone/>
            </a:pPr>
            <a:r>
              <a:rPr lang="en-GB" sz="2000">
                <a:solidFill>
                  <a:srgbClr val="7030A0"/>
                </a:solidFill>
                <a:latin typeface="Arial"/>
                <a:cs typeface="Arial"/>
              </a:rPr>
              <a:t>You will receive an email with the details of how to log on and apply for a DBS Check – </a:t>
            </a:r>
            <a:r>
              <a:rPr lang="en-GB" sz="2000" b="1">
                <a:solidFill>
                  <a:srgbClr val="7030A0"/>
                </a:solidFill>
                <a:latin typeface="Arial"/>
                <a:cs typeface="Arial"/>
              </a:rPr>
              <a:t>read the email very carefully</a:t>
            </a:r>
            <a:r>
              <a:rPr lang="en-GB" sz="2000">
                <a:solidFill>
                  <a:srgbClr val="7030A0"/>
                </a:solidFill>
                <a:latin typeface="Arial"/>
                <a:cs typeface="Arial"/>
              </a:rPr>
              <a:t>!</a:t>
            </a:r>
          </a:p>
          <a:p>
            <a:pPr marL="0" indent="0">
              <a:buNone/>
            </a:pP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6626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Next steps…</a:t>
            </a:r>
          </a:p>
        </p:txBody>
      </p:sp>
      <p:sp>
        <p:nvSpPr>
          <p:cNvPr id="3" name="Content Placeholder 2"/>
          <p:cNvSpPr>
            <a:spLocks noGrp="1"/>
          </p:cNvSpPr>
          <p:nvPr>
            <p:ph idx="1"/>
          </p:nvPr>
        </p:nvSpPr>
        <p:spPr>
          <a:xfrm>
            <a:off x="597408" y="2203577"/>
            <a:ext cx="8173974" cy="4351338"/>
          </a:xfrm>
        </p:spPr>
        <p:txBody>
          <a:bodyPr>
            <a:normAutofit/>
          </a:bodyPr>
          <a:lstStyle/>
          <a:p>
            <a:pPr marL="0" indent="0">
              <a:buNone/>
            </a:pPr>
            <a:r>
              <a:rPr lang="en-GB" sz="2000">
                <a:solidFill>
                  <a:srgbClr val="7030A0"/>
                </a:solidFill>
                <a:latin typeface="Arial" panose="020B0604020202020204" pitchFamily="34" charset="0"/>
                <a:cs typeface="Arial" panose="020B0604020202020204" pitchFamily="34" charset="0"/>
              </a:rPr>
              <a:t>When completing your application, you select 3 documents to confirm your identity. You then need to bring them in for us to verify them.</a:t>
            </a:r>
          </a:p>
          <a:p>
            <a:pPr marL="0" indent="0">
              <a:buNone/>
            </a:pPr>
            <a:r>
              <a:rPr lang="en-GB" sz="2000" b="1">
                <a:latin typeface="Arial" panose="020B0604020202020204" pitchFamily="34" charset="0"/>
                <a:cs typeface="Arial" panose="020B0604020202020204" pitchFamily="34" charset="0"/>
              </a:rPr>
              <a:t>Tips for a successful application.</a:t>
            </a:r>
          </a:p>
          <a:p>
            <a:r>
              <a:rPr lang="en-GB" sz="2000">
                <a:latin typeface="Arial" panose="020B0604020202020204" pitchFamily="34" charset="0"/>
                <a:cs typeface="Arial" panose="020B0604020202020204" pitchFamily="34" charset="0"/>
              </a:rPr>
              <a:t>When completing your application, you should state your </a:t>
            </a:r>
            <a:r>
              <a:rPr lang="en-GB" sz="2000" b="1">
                <a:latin typeface="Arial" panose="020B0604020202020204" pitchFamily="34" charset="0"/>
                <a:cs typeface="Arial" panose="020B0604020202020204" pitchFamily="34" charset="0"/>
              </a:rPr>
              <a:t>Current Address</a:t>
            </a:r>
            <a:r>
              <a:rPr lang="en-GB" sz="2000">
                <a:latin typeface="Arial" panose="020B0604020202020204" pitchFamily="34" charset="0"/>
                <a:cs typeface="Arial" panose="020B0604020202020204" pitchFamily="34" charset="0"/>
              </a:rPr>
              <a:t> as your </a:t>
            </a:r>
            <a:r>
              <a:rPr lang="en-GB" sz="2000" b="1">
                <a:latin typeface="Arial" panose="020B0604020202020204" pitchFamily="34" charset="0"/>
                <a:cs typeface="Arial" panose="020B0604020202020204" pitchFamily="34" charset="0"/>
              </a:rPr>
              <a:t>permanent home address</a:t>
            </a:r>
            <a:r>
              <a:rPr lang="en-GB" sz="2000">
                <a:latin typeface="Arial" panose="020B0604020202020204" pitchFamily="34" charset="0"/>
                <a:cs typeface="Arial" panose="020B0604020202020204" pitchFamily="34" charset="0"/>
              </a:rPr>
              <a:t>. You should add term-time addresses in afterwards</a:t>
            </a:r>
          </a:p>
          <a:p>
            <a:r>
              <a:rPr lang="en-GB" sz="2000">
                <a:latin typeface="Arial" panose="020B0604020202020204" pitchFamily="34" charset="0"/>
                <a:cs typeface="Arial" panose="020B0604020202020204" pitchFamily="34" charset="0"/>
              </a:rPr>
              <a:t>The address on one of your documents needs to match this address</a:t>
            </a:r>
          </a:p>
          <a:p>
            <a:endParaRPr lang="en-GB" sz="2000">
              <a:latin typeface="Arial" panose="020B0604020202020204" pitchFamily="34" charset="0"/>
              <a:cs typeface="Arial" panose="020B0604020202020204" pitchFamily="34" charset="0"/>
            </a:endParaRPr>
          </a:p>
          <a:p>
            <a:pPr marL="0" indent="0">
              <a:buNone/>
            </a:pP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2756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Next steps…</a:t>
            </a:r>
          </a:p>
        </p:txBody>
      </p:sp>
      <p:sp>
        <p:nvSpPr>
          <p:cNvPr id="3" name="Content Placeholder 2"/>
          <p:cNvSpPr>
            <a:spLocks noGrp="1"/>
          </p:cNvSpPr>
          <p:nvPr>
            <p:ph idx="1"/>
          </p:nvPr>
        </p:nvSpPr>
        <p:spPr>
          <a:xfrm>
            <a:off x="597408" y="2203577"/>
            <a:ext cx="8173974" cy="4351338"/>
          </a:xfrm>
        </p:spPr>
        <p:txBody>
          <a:bodyPr>
            <a:normAutofit/>
          </a:bodyPr>
          <a:lstStyle/>
          <a:p>
            <a:pPr marL="0" indent="0">
              <a:buNone/>
            </a:pPr>
            <a:r>
              <a:rPr lang="en-GB" sz="2000" b="1">
                <a:solidFill>
                  <a:schemeClr val="tx1">
                    <a:lumMod val="95000"/>
                    <a:lumOff val="5000"/>
                  </a:schemeClr>
                </a:solidFill>
                <a:latin typeface="Arial" panose="020B0604020202020204" pitchFamily="34" charset="0"/>
                <a:cs typeface="Arial" panose="020B0604020202020204" pitchFamily="34" charset="0"/>
              </a:rPr>
              <a:t>HR Drop Ins</a:t>
            </a:r>
          </a:p>
          <a:p>
            <a:pPr marL="0" indent="0">
              <a:buNone/>
            </a:pPr>
            <a:r>
              <a:rPr lang="en-GB" sz="2000">
                <a:solidFill>
                  <a:schemeClr val="tx1">
                    <a:lumMod val="95000"/>
                    <a:lumOff val="5000"/>
                  </a:schemeClr>
                </a:solidFill>
                <a:latin typeface="Arial" panose="020B0604020202020204" pitchFamily="34" charset="0"/>
                <a:cs typeface="Arial" panose="020B0604020202020204" pitchFamily="34" charset="0"/>
              </a:rPr>
              <a:t>We are holding drop ins where we will verify your DBS Documents and you can sign your contract. Make sure you bring:</a:t>
            </a:r>
          </a:p>
          <a:p>
            <a:r>
              <a:rPr lang="en-GB" sz="2000">
                <a:solidFill>
                  <a:schemeClr val="tx1">
                    <a:lumMod val="95000"/>
                    <a:lumOff val="5000"/>
                  </a:schemeClr>
                </a:solidFill>
                <a:latin typeface="Arial" panose="020B0604020202020204" pitchFamily="34" charset="0"/>
                <a:cs typeface="Arial" panose="020B0604020202020204" pitchFamily="34" charset="0"/>
              </a:rPr>
              <a:t>Your 3 DBS Documents to be verified</a:t>
            </a:r>
          </a:p>
          <a:p>
            <a:r>
              <a:rPr lang="en-GB" sz="2000">
                <a:solidFill>
                  <a:schemeClr val="tx1">
                    <a:lumMod val="95000"/>
                    <a:lumOff val="5000"/>
                  </a:schemeClr>
                </a:solidFill>
                <a:latin typeface="Arial" panose="020B0604020202020204" pitchFamily="34" charset="0"/>
                <a:cs typeface="Arial" panose="020B0604020202020204" pitchFamily="34" charset="0"/>
              </a:rPr>
              <a:t>Bank details of the account you would like to be paid into</a:t>
            </a:r>
          </a:p>
          <a:p>
            <a:r>
              <a:rPr lang="en-GB" sz="2000">
                <a:solidFill>
                  <a:schemeClr val="tx1">
                    <a:lumMod val="95000"/>
                    <a:lumOff val="5000"/>
                  </a:schemeClr>
                </a:solidFill>
                <a:latin typeface="Arial" panose="020B0604020202020204" pitchFamily="34" charset="0"/>
                <a:cs typeface="Arial" panose="020B0604020202020204" pitchFamily="34" charset="0"/>
              </a:rPr>
              <a:t>National Insurance Number (if you have one)</a:t>
            </a:r>
          </a:p>
          <a:p>
            <a:r>
              <a:rPr lang="en-GB" sz="2000">
                <a:solidFill>
                  <a:schemeClr val="tx1">
                    <a:lumMod val="95000"/>
                    <a:lumOff val="5000"/>
                  </a:schemeClr>
                </a:solidFill>
                <a:latin typeface="Arial" panose="020B0604020202020204" pitchFamily="34" charset="0"/>
                <a:cs typeface="Arial" panose="020B0604020202020204" pitchFamily="34" charset="0"/>
              </a:rPr>
              <a:t>Passport</a:t>
            </a:r>
          </a:p>
          <a:p>
            <a:r>
              <a:rPr lang="en-GB" sz="2000">
                <a:solidFill>
                  <a:schemeClr val="tx1">
                    <a:lumMod val="95000"/>
                    <a:lumOff val="5000"/>
                  </a:schemeClr>
                </a:solidFill>
                <a:latin typeface="Arial" panose="020B0604020202020204" pitchFamily="34" charset="0"/>
                <a:cs typeface="Arial" panose="020B0604020202020204" pitchFamily="34" charset="0"/>
              </a:rPr>
              <a:t>Proof of permission to work in the UK if you are not a British citizen/EU/EEA National</a:t>
            </a:r>
          </a:p>
          <a:p>
            <a:pPr marL="0" indent="0">
              <a:buNone/>
            </a:pPr>
            <a:endParaRPr lang="en-GB" sz="2000">
              <a:solidFill>
                <a:schemeClr val="tx1">
                  <a:lumMod val="95000"/>
                  <a:lumOff val="5000"/>
                </a:schemeClr>
              </a:solidFill>
              <a:latin typeface="Arial" panose="020B0604020202020204" pitchFamily="34" charset="0"/>
              <a:cs typeface="Arial" panose="020B0604020202020204" pitchFamily="34" charset="0"/>
            </a:endParaRPr>
          </a:p>
          <a:p>
            <a:pPr marL="0" indent="0">
              <a:buNone/>
            </a:pPr>
            <a:r>
              <a:rPr lang="en-GB" sz="2000" b="1" i="1">
                <a:solidFill>
                  <a:schemeClr val="tx1">
                    <a:lumMod val="95000"/>
                    <a:lumOff val="5000"/>
                  </a:schemeClr>
                </a:solidFill>
                <a:latin typeface="Arial" panose="020B0604020202020204" pitchFamily="34" charset="0"/>
                <a:cs typeface="Arial" panose="020B0604020202020204" pitchFamily="34" charset="0"/>
              </a:rPr>
              <a:t>*Insert dates here*</a:t>
            </a:r>
          </a:p>
          <a:p>
            <a:endParaRPr lang="en-GB" sz="2000">
              <a:latin typeface="Arial" panose="020B0604020202020204" pitchFamily="34" charset="0"/>
              <a:cs typeface="Arial" panose="020B0604020202020204" pitchFamily="34" charset="0"/>
            </a:endParaRPr>
          </a:p>
          <a:p>
            <a:pPr marL="0" indent="0">
              <a:buNone/>
            </a:pP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454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192919" y="86830"/>
            <a:ext cx="7886700" cy="1325563"/>
          </a:xfrm>
        </p:spPr>
        <p:txBody>
          <a:bodyPr>
            <a:normAutofit/>
          </a:bodyPr>
          <a:lstStyle/>
          <a:p>
            <a:r>
              <a:rPr lang="en-US" sz="3200" b="1">
                <a:latin typeface="Arial" panose="020B0604020202020204" pitchFamily="34" charset="0"/>
                <a:cs typeface="Arial" panose="020B0604020202020204" pitchFamily="34" charset="0"/>
              </a:rPr>
              <a:t>Next steps…</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1495710" y="2135790"/>
            <a:ext cx="6075521" cy="4050347"/>
          </a:xfrm>
          <a:prstGeom prst="rect">
            <a:avLst/>
          </a:prstGeom>
        </p:spPr>
      </p:pic>
    </p:spTree>
    <p:extLst>
      <p:ext uri="{BB962C8B-B14F-4D97-AF65-F5344CB8AC3E}">
        <p14:creationId xmlns:p14="http://schemas.microsoft.com/office/powerpoint/2010/main" val="2893640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302647" y="86830"/>
            <a:ext cx="7886700" cy="1325563"/>
          </a:xfrm>
        </p:spPr>
        <p:txBody>
          <a:bodyPr>
            <a:normAutofit/>
          </a:bodyPr>
          <a:lstStyle/>
          <a:p>
            <a:r>
              <a:rPr lang="en-US" sz="3200" b="1">
                <a:latin typeface="Arial" panose="020B0604020202020204" pitchFamily="34" charset="0"/>
                <a:cs typeface="Arial" panose="020B0604020202020204" pitchFamily="34" charset="0"/>
              </a:rPr>
              <a:t>The Role</a:t>
            </a:r>
          </a:p>
        </p:txBody>
      </p:sp>
      <p:sp>
        <p:nvSpPr>
          <p:cNvPr id="5" name="Content Placeholder 4"/>
          <p:cNvSpPr txBox="1">
            <a:spLocks noGrp="1"/>
          </p:cNvSpPr>
          <p:nvPr>
            <p:ph idx="1"/>
          </p:nvPr>
        </p:nvSpPr>
        <p:spPr>
          <a:xfrm>
            <a:off x="1944214" y="1981527"/>
            <a:ext cx="5473742" cy="117570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3200" b="1" i="0" u="none" strike="noStrike" kern="1200" cap="none" spc="0" normalizeH="0" baseline="0" noProof="0">
                <a:ln>
                  <a:noFill/>
                </a:ln>
                <a:solidFill>
                  <a:srgbClr val="000005"/>
                </a:solidFill>
                <a:effectLst/>
                <a:uLnTx/>
                <a:uFillTx/>
                <a:latin typeface="Arial" charset="0"/>
                <a:ea typeface="+mn-ea"/>
                <a:cs typeface="+mn-cs"/>
              </a:rPr>
              <a:t>Leeds Loves Ambassadors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3200" b="1" i="0" u="none" strike="noStrike" kern="1200" cap="none" spc="0" normalizeH="0" baseline="0" noProof="0">
                <a:ln>
                  <a:noFill/>
                </a:ln>
                <a:solidFill>
                  <a:srgbClr val="000005"/>
                </a:solidFill>
                <a:effectLst/>
                <a:uLnTx/>
                <a:uFillTx/>
                <a:latin typeface="Arial" charset="0"/>
                <a:ea typeface="+mn-ea"/>
                <a:cs typeface="+mn-cs"/>
              </a:rPr>
              <a:t>Work opportunities</a:t>
            </a:r>
          </a:p>
        </p:txBody>
      </p:sp>
      <p:sp>
        <p:nvSpPr>
          <p:cNvPr id="6" name="Down Arrow 5"/>
          <p:cNvSpPr/>
          <p:nvPr/>
        </p:nvSpPr>
        <p:spPr>
          <a:xfrm rot="1601841">
            <a:off x="1673318" y="3288664"/>
            <a:ext cx="541791" cy="1380346"/>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Arial"/>
              <a:ea typeface="+mn-ea"/>
              <a:cs typeface="+mn-cs"/>
            </a:endParaRPr>
          </a:p>
        </p:txBody>
      </p:sp>
      <p:sp>
        <p:nvSpPr>
          <p:cNvPr id="7" name="Down Arrow 6"/>
          <p:cNvSpPr/>
          <p:nvPr/>
        </p:nvSpPr>
        <p:spPr>
          <a:xfrm rot="21416879">
            <a:off x="3975101" y="3403218"/>
            <a:ext cx="541791" cy="1419472"/>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2760091" y="5048146"/>
            <a:ext cx="3258720" cy="70788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2000" b="0" i="0" u="none" strike="noStrike" kern="1200" cap="none" spc="0" normalizeH="0" baseline="0" noProof="0">
                <a:ln>
                  <a:noFill/>
                </a:ln>
                <a:solidFill>
                  <a:srgbClr val="000005"/>
                </a:solidFill>
                <a:effectLst/>
                <a:uLnTx/>
                <a:uFillTx/>
                <a:latin typeface="Arial" panose="020B0604020202020204" pitchFamily="34" charset="0"/>
                <a:ea typeface="+mn-ea"/>
                <a:cs typeface="Arial" panose="020B0604020202020204" pitchFamily="34" charset="0"/>
              </a:rPr>
              <a:t>Support events</a:t>
            </a:r>
            <a:r>
              <a:rPr lang="en-GB" sz="2000">
                <a:solidFill>
                  <a:srgbClr val="000005"/>
                </a:solidFill>
                <a:latin typeface="Arial" panose="020B0604020202020204" pitchFamily="34" charset="0"/>
                <a:cs typeface="Arial" panose="020B0604020202020204" pitchFamily="34" charset="0"/>
              </a:rPr>
              <a:t/>
            </a:r>
            <a:br>
              <a:rPr lang="en-GB" sz="2000">
                <a:solidFill>
                  <a:srgbClr val="000005"/>
                </a:solidFill>
                <a:latin typeface="Arial" panose="020B0604020202020204" pitchFamily="34" charset="0"/>
                <a:cs typeface="Arial" panose="020B0604020202020204" pitchFamily="34" charset="0"/>
              </a:rPr>
            </a:br>
            <a:r>
              <a:rPr kumimoji="0" lang="en-GB" sz="2000" b="0" i="0" u="none" strike="noStrike" kern="1200" cap="none" spc="0" normalizeH="0" noProof="0">
                <a:ln>
                  <a:noFill/>
                </a:ln>
                <a:solidFill>
                  <a:srgbClr val="000005"/>
                </a:solidFill>
                <a:effectLst/>
                <a:uLnTx/>
                <a:uFillTx/>
                <a:latin typeface="Arial" panose="020B0604020202020204" pitchFamily="34" charset="0"/>
                <a:ea typeface="+mn-ea"/>
                <a:cs typeface="Arial" panose="020B0604020202020204" pitchFamily="34" charset="0"/>
              </a:rPr>
              <a:t>on campus</a:t>
            </a:r>
            <a:endParaRPr kumimoji="0" lang="en-GB" sz="2000" b="0" i="0" u="none" strike="noStrike" kern="1200" cap="none" spc="0" normalizeH="0" baseline="0" noProof="0">
              <a:ln>
                <a:noFill/>
              </a:ln>
              <a:solidFill>
                <a:srgbClr val="000005"/>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174070" y="4740370"/>
            <a:ext cx="3258720" cy="132343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2000" i="0" u="none" strike="noStrike" kern="1200" cap="none" spc="0" normalizeH="0" baseline="0" noProof="0">
                <a:ln>
                  <a:noFill/>
                </a:ln>
                <a:solidFill>
                  <a:srgbClr val="000005"/>
                </a:solidFill>
                <a:effectLst/>
                <a:uLnTx/>
                <a:uFillTx/>
                <a:latin typeface="Arial" panose="020B0604020202020204" pitchFamily="34" charset="0"/>
                <a:ea typeface="+mn-ea"/>
                <a:cs typeface="Arial" panose="020B0604020202020204" pitchFamily="34" charset="0"/>
              </a:rPr>
              <a:t>Deliver</a:t>
            </a:r>
            <a:br>
              <a:rPr kumimoji="0" lang="en-GB" sz="2000" i="0" u="none" strike="noStrike" kern="1200" cap="none" spc="0" normalizeH="0" baseline="0" noProof="0">
                <a:ln>
                  <a:noFill/>
                </a:ln>
                <a:solidFill>
                  <a:srgbClr val="000005"/>
                </a:solidFill>
                <a:effectLst/>
                <a:uLnTx/>
                <a:uFillTx/>
                <a:latin typeface="Arial" panose="020B0604020202020204" pitchFamily="34" charset="0"/>
                <a:ea typeface="+mn-ea"/>
                <a:cs typeface="Arial" panose="020B0604020202020204" pitchFamily="34" charset="0"/>
              </a:rPr>
            </a:br>
            <a:r>
              <a:rPr kumimoji="0" lang="en-GB" sz="2000" i="0" u="none" strike="noStrike" kern="1200" cap="none" spc="0" normalizeH="0" baseline="0" noProof="0">
                <a:ln>
                  <a:noFill/>
                </a:ln>
                <a:solidFill>
                  <a:srgbClr val="000005"/>
                </a:solidFill>
                <a:effectLst/>
                <a:uLnTx/>
                <a:uFillTx/>
                <a:latin typeface="Arial" panose="020B0604020202020204" pitchFamily="34" charset="0"/>
                <a:ea typeface="+mn-ea"/>
                <a:cs typeface="Arial" panose="020B0604020202020204" pitchFamily="34" charset="0"/>
              </a:rPr>
              <a:t>‘Leeds Loves’</a:t>
            </a:r>
            <a:r>
              <a:rPr kumimoji="0" lang="en-GB" sz="2000" i="0" u="none" strike="noStrike" kern="1200" cap="none" spc="0" normalizeH="0" noProof="0">
                <a:ln>
                  <a:noFill/>
                </a:ln>
                <a:solidFill>
                  <a:srgbClr val="000005"/>
                </a:solidFill>
                <a:effectLst/>
                <a:uLnTx/>
                <a:uFillTx/>
                <a:latin typeface="Arial" panose="020B0604020202020204" pitchFamily="34" charset="0"/>
                <a:ea typeface="+mn-ea"/>
                <a:cs typeface="Arial" panose="020B0604020202020204" pitchFamily="34" charset="0"/>
              </a:rPr>
              <a:t> </a:t>
            </a:r>
            <a:r>
              <a:rPr lang="en-GB" sz="2000" noProof="0">
                <a:solidFill>
                  <a:srgbClr val="000005"/>
                </a:solidFill>
                <a:latin typeface="Arial" panose="020B0604020202020204" pitchFamily="34" charset="0"/>
                <a:cs typeface="Arial" panose="020B0604020202020204" pitchFamily="34" charset="0"/>
              </a:rPr>
              <a:t>p</a:t>
            </a:r>
            <a:r>
              <a:rPr kumimoji="0" lang="en-GB" sz="2000" i="0" u="none" strike="noStrike" kern="1200" cap="none" spc="0" normalizeH="0" baseline="0" noProof="0">
                <a:ln>
                  <a:noFill/>
                </a:ln>
                <a:solidFill>
                  <a:srgbClr val="000005"/>
                </a:solidFill>
                <a:effectLst/>
                <a:uLnTx/>
                <a:uFillTx/>
                <a:latin typeface="Arial" panose="020B0604020202020204" pitchFamily="34" charset="0"/>
                <a:ea typeface="+mn-ea"/>
                <a:cs typeface="Arial" panose="020B0604020202020204" pitchFamily="34" charset="0"/>
              </a:rPr>
              <a:t>resentations, about</a:t>
            </a:r>
            <a:r>
              <a:rPr lang="en-GB" sz="2000">
                <a:solidFill>
                  <a:srgbClr val="000005"/>
                </a:solidFill>
                <a:latin typeface="Arial" panose="020B0604020202020204" pitchFamily="34" charset="0"/>
                <a:cs typeface="Arial" panose="020B0604020202020204" pitchFamily="34" charset="0"/>
              </a:rPr>
              <a:t/>
            </a:r>
            <a:br>
              <a:rPr lang="en-GB" sz="2000">
                <a:solidFill>
                  <a:srgbClr val="000005"/>
                </a:solidFill>
                <a:latin typeface="Arial" panose="020B0604020202020204" pitchFamily="34" charset="0"/>
                <a:cs typeface="Arial" panose="020B0604020202020204" pitchFamily="34" charset="0"/>
              </a:rPr>
            </a:br>
            <a:r>
              <a:rPr kumimoji="0" lang="en-GB" sz="2000" i="0" u="none" strike="noStrike" kern="1200" cap="none" spc="0" normalizeH="0" noProof="0">
                <a:ln>
                  <a:noFill/>
                </a:ln>
                <a:solidFill>
                  <a:srgbClr val="000005"/>
                </a:solidFill>
                <a:effectLst/>
                <a:uLnTx/>
                <a:uFillTx/>
                <a:latin typeface="Arial" panose="020B0604020202020204" pitchFamily="34" charset="0"/>
                <a:ea typeface="+mn-ea"/>
                <a:cs typeface="Arial" panose="020B0604020202020204" pitchFamily="34" charset="0"/>
              </a:rPr>
              <a:t>your course,</a:t>
            </a:r>
            <a:r>
              <a:rPr kumimoji="0" lang="en-GB" sz="2000" i="0" u="none" strike="noStrike" kern="1200" cap="none" spc="0" normalizeH="0" baseline="0" noProof="0">
                <a:ln>
                  <a:noFill/>
                </a:ln>
                <a:solidFill>
                  <a:srgbClr val="000005"/>
                </a:solidFill>
                <a:effectLst/>
                <a:uLnTx/>
                <a:uFillTx/>
                <a:latin typeface="Arial" panose="020B0604020202020204" pitchFamily="34" charset="0"/>
                <a:ea typeface="+mn-ea"/>
                <a:cs typeface="Arial" panose="020B0604020202020204" pitchFamily="34" charset="0"/>
              </a:rPr>
              <a:t> in schools</a:t>
            </a:r>
          </a:p>
        </p:txBody>
      </p:sp>
      <p:sp>
        <p:nvSpPr>
          <p:cNvPr id="10" name="Down Arrow 9"/>
          <p:cNvSpPr/>
          <p:nvPr/>
        </p:nvSpPr>
        <p:spPr>
          <a:xfrm rot="20616825">
            <a:off x="6536372" y="3369040"/>
            <a:ext cx="541791" cy="1419472"/>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p:cNvSpPr/>
          <p:nvPr/>
        </p:nvSpPr>
        <p:spPr>
          <a:xfrm>
            <a:off x="5694252" y="4974794"/>
            <a:ext cx="3258720" cy="1988237"/>
          </a:xfrm>
          <a:prstGeom prst="rect">
            <a:avLst/>
          </a:prstGeom>
        </p:spPr>
        <p:txBody>
          <a:bodyPr wrap="square" anchor="t">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2000" b="0" i="0" u="none" strike="noStrike" kern="1200" cap="none" spc="0" normalizeH="0" baseline="0" noProof="0">
                <a:ln>
                  <a:noFill/>
                </a:ln>
                <a:solidFill>
                  <a:srgbClr val="000005"/>
                </a:solidFill>
                <a:effectLst/>
                <a:uLnTx/>
                <a:uFillTx/>
                <a:latin typeface="Arial"/>
                <a:cs typeface="Arial"/>
              </a:rPr>
              <a:t>Support events</a:t>
            </a:r>
            <a:r>
              <a:rPr lang="en-GB" sz="2000">
                <a:latin typeface="Arial" panose="020B0604020202020204" pitchFamily="34" charset="0"/>
                <a:cs typeface="Arial" panose="020B0604020202020204" pitchFamily="34" charset="0"/>
              </a:rPr>
              <a:t/>
            </a:r>
            <a:br>
              <a:rPr lang="en-GB" sz="2000">
                <a:latin typeface="Arial" panose="020B0604020202020204" pitchFamily="34" charset="0"/>
                <a:cs typeface="Arial" panose="020B0604020202020204" pitchFamily="34" charset="0"/>
              </a:rPr>
            </a:br>
            <a:r>
              <a:rPr kumimoji="0" lang="en-GB" sz="2000" b="0" i="0" u="none" strike="noStrike" kern="1200" cap="none" spc="0" normalizeH="0" noProof="0">
                <a:ln>
                  <a:noFill/>
                </a:ln>
                <a:solidFill>
                  <a:srgbClr val="000005"/>
                </a:solidFill>
                <a:effectLst/>
                <a:uLnTx/>
                <a:uFillTx/>
                <a:latin typeface="Arial"/>
                <a:cs typeface="Arial"/>
              </a:rPr>
              <a:t>off campus at other institutions</a:t>
            </a:r>
          </a:p>
          <a:p>
            <a:pPr algn="ctr">
              <a:spcBef>
                <a:spcPct val="20000"/>
              </a:spcBef>
              <a:spcAft>
                <a:spcPct val="0"/>
              </a:spcAft>
              <a:defRPr/>
            </a:pPr>
            <a:r>
              <a:rPr lang="en-GB" sz="2000">
                <a:solidFill>
                  <a:srgbClr val="000005"/>
                </a:solidFill>
                <a:latin typeface="Arial"/>
                <a:cs typeface="Arial"/>
              </a:rPr>
              <a:t>e.g. museums, hospitals, law firms etc.</a:t>
            </a:r>
            <a:endParaRPr lang="en-GB" sz="2000" b="0" u="none" strike="noStrike" kern="1200" cap="none" spc="0" normalizeH="0" baseline="0" noProof="0">
              <a:ln>
                <a:noFill/>
              </a:ln>
              <a:solidFill>
                <a:srgbClr val="000005"/>
              </a:solidFill>
              <a:effectLst/>
              <a:uLnTx/>
              <a:uFillTx/>
              <a:latin typeface="Arial" panose="020B0604020202020204" pitchFamily="34" charset="0"/>
              <a:cs typeface="Arial" panose="020B0604020202020204" pitchFamily="34" charset="0"/>
            </a:endParaRPr>
          </a:p>
          <a:p>
            <a:pPr algn="ctr" fontAlgn="base">
              <a:spcBef>
                <a:spcPct val="20000"/>
              </a:spcBef>
              <a:spcAft>
                <a:spcPct val="0"/>
              </a:spcAft>
              <a:defRPr/>
            </a:pPr>
            <a:endParaRPr lang="en-GB" sz="1600" i="1">
              <a:solidFill>
                <a:srgbClr val="00000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3950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302647" y="86830"/>
            <a:ext cx="7886700" cy="1325563"/>
          </a:xfrm>
        </p:spPr>
        <p:txBody>
          <a:bodyPr>
            <a:normAutofit/>
          </a:bodyPr>
          <a:lstStyle/>
          <a:p>
            <a:r>
              <a:rPr lang="en-US" sz="3200" b="1">
                <a:latin typeface="Arial" panose="020B0604020202020204" pitchFamily="34" charset="0"/>
                <a:cs typeface="Arial" panose="020B0604020202020204" pitchFamily="34" charset="0"/>
              </a:rPr>
              <a:t>Leeds Loves Handbook</a:t>
            </a:r>
          </a:p>
        </p:txBody>
      </p:sp>
      <p:sp>
        <p:nvSpPr>
          <p:cNvPr id="5" name="Content Placeholder 4"/>
          <p:cNvSpPr txBox="1">
            <a:spLocks noGrp="1"/>
          </p:cNvSpPr>
          <p:nvPr>
            <p:ph idx="1"/>
          </p:nvPr>
        </p:nvSpPr>
        <p:spPr>
          <a:xfrm>
            <a:off x="1237539" y="3383607"/>
            <a:ext cx="6521337" cy="769441"/>
          </a:xfrm>
          <a:prstGeom prst="rect">
            <a:avLst/>
          </a:prstGeom>
          <a:noFill/>
        </p:spPr>
        <p:txBody>
          <a:bodyPr wrap="none" rtlCol="0">
            <a:spAutoFit/>
          </a:bodyPr>
          <a:lstStyle/>
          <a:p>
            <a:pPr marL="0" lvl="0" indent="0" algn="ctr" fontAlgn="base">
              <a:lnSpc>
                <a:spcPct val="100000"/>
              </a:lnSpc>
              <a:spcBef>
                <a:spcPct val="20000"/>
              </a:spcBef>
              <a:spcAft>
                <a:spcPct val="0"/>
              </a:spcAft>
              <a:buNone/>
              <a:defRPr/>
            </a:pPr>
            <a:r>
              <a:rPr lang="en-US" sz="4400" b="1">
                <a:latin typeface="Arial" panose="020B0604020202020204" pitchFamily="34" charset="0"/>
                <a:cs typeface="Arial" panose="020B0604020202020204" pitchFamily="34" charset="0"/>
              </a:rPr>
              <a:t>Leeds Loves Handbook</a:t>
            </a:r>
            <a:endParaRPr kumimoji="0" lang="en-GB" sz="4400" b="1" i="0" u="none" strike="noStrike" kern="1200" cap="none" spc="0" normalizeH="0" baseline="0" noProof="0">
              <a:ln>
                <a:noFill/>
              </a:ln>
              <a:solidFill>
                <a:srgbClr val="000005"/>
              </a:solidFill>
              <a:effectLst/>
              <a:uLnTx/>
              <a:uFillTx/>
              <a:latin typeface="Arial" charset="0"/>
            </a:endParaRPr>
          </a:p>
        </p:txBody>
      </p:sp>
    </p:spTree>
    <p:extLst>
      <p:ext uri="{BB962C8B-B14F-4D97-AF65-F5344CB8AC3E}">
        <p14:creationId xmlns:p14="http://schemas.microsoft.com/office/powerpoint/2010/main" val="2754438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302647" y="86830"/>
            <a:ext cx="7886700" cy="1325563"/>
          </a:xfrm>
        </p:spPr>
        <p:txBody>
          <a:bodyPr>
            <a:normAutofit/>
          </a:bodyPr>
          <a:lstStyle/>
          <a:p>
            <a:r>
              <a:rPr lang="en-US" sz="3200" b="1">
                <a:latin typeface="Arial" panose="020B0604020202020204" pitchFamily="34" charset="0"/>
                <a:cs typeface="Arial" panose="020B0604020202020204" pitchFamily="34" charset="0"/>
              </a:rPr>
              <a:t>Code of Conduct</a:t>
            </a:r>
          </a:p>
        </p:txBody>
      </p:sp>
      <p:sp>
        <p:nvSpPr>
          <p:cNvPr id="2" name="Content Placeholder 1"/>
          <p:cNvSpPr>
            <a:spLocks noGrp="1"/>
          </p:cNvSpPr>
          <p:nvPr>
            <p:ph idx="1"/>
          </p:nvPr>
        </p:nvSpPr>
        <p:spPr>
          <a:xfrm>
            <a:off x="713994" y="2081656"/>
            <a:ext cx="7886700" cy="4574637"/>
          </a:xfrm>
        </p:spPr>
        <p:txBody>
          <a:bodyPr vert="horz" lIns="91440" tIns="45720" rIns="91440" bIns="45720" rtlCol="0" anchor="t">
            <a:normAutofit fontScale="62500" lnSpcReduction="20000"/>
          </a:bodyPr>
          <a:lstStyle/>
          <a:p>
            <a:pPr marL="0" indent="0">
              <a:buNone/>
            </a:pPr>
            <a:r>
              <a:rPr lang="en-GB" b="1">
                <a:latin typeface="Arial"/>
                <a:cs typeface="Arial"/>
              </a:rPr>
              <a:t>As a Student Ambassador </a:t>
            </a:r>
            <a:r>
              <a:rPr lang="en-GB" b="1">
                <a:solidFill>
                  <a:srgbClr val="00B050"/>
                </a:solidFill>
                <a:latin typeface="Arial"/>
                <a:cs typeface="Arial"/>
              </a:rPr>
              <a:t>I WILL…</a:t>
            </a:r>
          </a:p>
          <a:p>
            <a:pPr marL="0" indent="0">
              <a:buNone/>
            </a:pPr>
            <a:endParaRPr lang="en-GB" b="1">
              <a:latin typeface="Arial" panose="020B0604020202020204" pitchFamily="34" charset="0"/>
              <a:cs typeface="Arial" panose="020B0604020202020204" pitchFamily="34" charset="0"/>
            </a:endParaRPr>
          </a:p>
          <a:p>
            <a:pPr lvl="0"/>
            <a:r>
              <a:rPr lang="en-US"/>
              <a:t>adhere to the University of Leeds Policy on Safeguarding Children, Young Persons and Vulnerable Adults, which can be found on the </a:t>
            </a:r>
            <a:r>
              <a:rPr lang="en-US" u="sng">
                <a:hlinkClick r:id="rId4"/>
              </a:rPr>
              <a:t>‘Current Ambassador’ webpage</a:t>
            </a:r>
            <a:r>
              <a:rPr lang="en-US"/>
              <a:t>.</a:t>
            </a:r>
            <a:r>
              <a:rPr lang="en-US" u="sng"/>
              <a:t/>
            </a:r>
            <a:br>
              <a:rPr lang="en-US" u="sng"/>
            </a:br>
            <a:endParaRPr lang="en-GB"/>
          </a:p>
          <a:p>
            <a:r>
              <a:rPr lang="en-US"/>
              <a:t>report, using the Reporting Form, any disclosure, safeguarding concern, accident or incident </a:t>
            </a:r>
            <a:endParaRPr lang="en-US">
              <a:cs typeface="Calibri"/>
            </a:endParaRPr>
          </a:p>
          <a:p>
            <a:endParaRPr lang="en-GB"/>
          </a:p>
          <a:p>
            <a:pPr lvl="0"/>
            <a:r>
              <a:rPr lang="en-US"/>
              <a:t>do my utmost to ensure that all young people are included and valued, regardless of their race, religious beliefs, age, sexual orientation or disability.</a:t>
            </a:r>
            <a:br>
              <a:rPr lang="en-US"/>
            </a:br>
            <a:endParaRPr lang="en-GB"/>
          </a:p>
          <a:p>
            <a:pPr lvl="0"/>
            <a:r>
              <a:rPr lang="en-US"/>
              <a:t>consider my workload before agreeing to work on an activity.</a:t>
            </a:r>
            <a:br>
              <a:rPr lang="en-US"/>
            </a:br>
            <a:endParaRPr lang="en-GB"/>
          </a:p>
          <a:p>
            <a:pPr lvl="0"/>
            <a:r>
              <a:rPr lang="en-US"/>
              <a:t>be punctual for all events and activities with which I am involved.</a:t>
            </a:r>
            <a:br>
              <a:rPr lang="en-US"/>
            </a:br>
            <a:endParaRPr lang="en-GB"/>
          </a:p>
          <a:p>
            <a:pPr lvl="0"/>
            <a:r>
              <a:rPr lang="en-US"/>
              <a:t>inform my Line Manager as soon as possible if I am unable to attend a shift due to illness or emergency.</a:t>
            </a:r>
            <a:endParaRPr lang="en-GB"/>
          </a:p>
          <a:p>
            <a:endParaRPr lang="en-GB"/>
          </a:p>
        </p:txBody>
      </p:sp>
    </p:spTree>
    <p:extLst>
      <p:ext uri="{BB962C8B-B14F-4D97-AF65-F5344CB8AC3E}">
        <p14:creationId xmlns:p14="http://schemas.microsoft.com/office/powerpoint/2010/main" val="1788528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302647" y="86830"/>
            <a:ext cx="7886700" cy="1325563"/>
          </a:xfrm>
        </p:spPr>
        <p:txBody>
          <a:bodyPr>
            <a:normAutofit/>
          </a:bodyPr>
          <a:lstStyle/>
          <a:p>
            <a:r>
              <a:rPr lang="en-US" sz="3200" b="1">
                <a:latin typeface="Arial" panose="020B0604020202020204" pitchFamily="34" charset="0"/>
                <a:cs typeface="Arial" panose="020B0604020202020204" pitchFamily="34" charset="0"/>
              </a:rPr>
              <a:t>Code of Conduct</a:t>
            </a:r>
          </a:p>
        </p:txBody>
      </p:sp>
      <p:sp>
        <p:nvSpPr>
          <p:cNvPr id="2" name="Content Placeholder 1"/>
          <p:cNvSpPr>
            <a:spLocks noGrp="1"/>
          </p:cNvSpPr>
          <p:nvPr>
            <p:ph idx="1"/>
          </p:nvPr>
        </p:nvSpPr>
        <p:spPr>
          <a:xfrm>
            <a:off x="713994" y="2081657"/>
            <a:ext cx="7886700" cy="4351338"/>
          </a:xfrm>
        </p:spPr>
        <p:txBody>
          <a:bodyPr vert="horz" lIns="91440" tIns="45720" rIns="91440" bIns="45720" rtlCol="0" anchor="t">
            <a:normAutofit fontScale="85000" lnSpcReduction="10000"/>
          </a:bodyPr>
          <a:lstStyle/>
          <a:p>
            <a:pPr marL="0" indent="0">
              <a:buNone/>
            </a:pPr>
            <a:r>
              <a:rPr lang="en-GB" b="1">
                <a:latin typeface="Arial"/>
                <a:cs typeface="Arial"/>
              </a:rPr>
              <a:t>As a Student Ambassador </a:t>
            </a:r>
            <a:r>
              <a:rPr lang="en-GB" b="1">
                <a:solidFill>
                  <a:srgbClr val="00B050"/>
                </a:solidFill>
                <a:latin typeface="Arial"/>
                <a:cs typeface="Arial"/>
              </a:rPr>
              <a:t>I WILL…</a:t>
            </a:r>
          </a:p>
          <a:p>
            <a:pPr lvl="0"/>
            <a:r>
              <a:rPr lang="en-US" sz="1800"/>
              <a:t>dress in a manner that is suitable for the age group and the activity.</a:t>
            </a:r>
            <a:endParaRPr lang="en-GB" sz="1800">
              <a:cs typeface="Calibri"/>
            </a:endParaRPr>
          </a:p>
          <a:p>
            <a:endParaRPr lang="en-GB" sz="1800">
              <a:cs typeface="Calibri"/>
            </a:endParaRPr>
          </a:p>
          <a:p>
            <a:pPr lvl="0"/>
            <a:r>
              <a:rPr lang="en-US" sz="1800"/>
              <a:t>wear any identification provided for the activity (e.g. Staff badge, </a:t>
            </a:r>
            <a:r>
              <a:rPr lang="en-US" sz="1800" err="1"/>
              <a:t>UoL</a:t>
            </a:r>
            <a:r>
              <a:rPr lang="en-US" sz="1800"/>
              <a:t> t-shirt).</a:t>
            </a:r>
            <a:br>
              <a:rPr lang="en-US" sz="1800"/>
            </a:br>
            <a:endParaRPr lang="en-GB" sz="1800">
              <a:cs typeface="Calibri"/>
            </a:endParaRPr>
          </a:p>
          <a:p>
            <a:pPr lvl="0"/>
            <a:r>
              <a:rPr lang="en-US" sz="1800"/>
              <a:t>be respectful and courteous to all young people, School staff and University staff.</a:t>
            </a:r>
            <a:endParaRPr lang="en-GB" sz="1800">
              <a:cs typeface="Calibri"/>
            </a:endParaRPr>
          </a:p>
          <a:p>
            <a:endParaRPr lang="en-GB" sz="1800">
              <a:cs typeface="Calibri"/>
            </a:endParaRPr>
          </a:p>
          <a:p>
            <a:pPr lvl="0"/>
            <a:r>
              <a:rPr lang="en-US" sz="1800"/>
              <a:t>listen to and follow instructions given by my Line Manager/the Educational Engagement team.</a:t>
            </a:r>
            <a:endParaRPr lang="en-GB" sz="1800">
              <a:cs typeface="Calibri"/>
            </a:endParaRPr>
          </a:p>
          <a:p>
            <a:endParaRPr lang="en-GB" sz="1800">
              <a:cs typeface="Calibri"/>
            </a:endParaRPr>
          </a:p>
          <a:p>
            <a:pPr lvl="0"/>
            <a:r>
              <a:rPr lang="en-US" sz="1800"/>
              <a:t>portray the University in a positive light.</a:t>
            </a:r>
            <a:endParaRPr lang="en-GB" sz="1800">
              <a:cs typeface="Calibri"/>
            </a:endParaRPr>
          </a:p>
          <a:p>
            <a:endParaRPr lang="en-GB" sz="1800">
              <a:cs typeface="Calibri"/>
            </a:endParaRPr>
          </a:p>
          <a:p>
            <a:pPr lvl="0"/>
            <a:r>
              <a:rPr lang="en-US" sz="1800"/>
              <a:t>adhere to procedures and policies on Expenses, Payroll and Preparation Time.</a:t>
            </a:r>
            <a:br>
              <a:rPr lang="en-US" sz="1800"/>
            </a:br>
            <a:endParaRPr lang="en-GB" sz="1800">
              <a:cs typeface="Calibri"/>
            </a:endParaRPr>
          </a:p>
          <a:p>
            <a:pPr lvl="0"/>
            <a:r>
              <a:rPr lang="en-US" sz="1800"/>
              <a:t>support Educational Engagement in its evaluation process through completing relevant forms when requested.</a:t>
            </a:r>
            <a:endParaRPr lang="en-GB" sz="1800"/>
          </a:p>
        </p:txBody>
      </p:sp>
    </p:spTree>
    <p:extLst>
      <p:ext uri="{BB962C8B-B14F-4D97-AF65-F5344CB8AC3E}">
        <p14:creationId xmlns:p14="http://schemas.microsoft.com/office/powerpoint/2010/main" val="1547255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302647" y="86830"/>
            <a:ext cx="7886700" cy="1325563"/>
          </a:xfrm>
        </p:spPr>
        <p:txBody>
          <a:bodyPr>
            <a:normAutofit/>
          </a:bodyPr>
          <a:lstStyle/>
          <a:p>
            <a:r>
              <a:rPr lang="en-US" sz="3200" b="1">
                <a:latin typeface="Arial" panose="020B0604020202020204" pitchFamily="34" charset="0"/>
                <a:cs typeface="Arial" panose="020B0604020202020204" pitchFamily="34" charset="0"/>
              </a:rPr>
              <a:t>Code of Conduct</a:t>
            </a:r>
          </a:p>
        </p:txBody>
      </p:sp>
      <p:sp>
        <p:nvSpPr>
          <p:cNvPr id="2" name="Content Placeholder 1"/>
          <p:cNvSpPr>
            <a:spLocks noGrp="1"/>
          </p:cNvSpPr>
          <p:nvPr>
            <p:ph idx="1"/>
          </p:nvPr>
        </p:nvSpPr>
        <p:spPr>
          <a:xfrm>
            <a:off x="713994" y="2081657"/>
            <a:ext cx="7886700" cy="4351338"/>
          </a:xfrm>
        </p:spPr>
        <p:txBody>
          <a:bodyPr vert="horz" lIns="91440" tIns="45720" rIns="91440" bIns="45720" rtlCol="0" anchor="t">
            <a:normAutofit fontScale="55000" lnSpcReduction="20000"/>
          </a:bodyPr>
          <a:lstStyle/>
          <a:p>
            <a:pPr marL="0" indent="0">
              <a:buNone/>
            </a:pPr>
            <a:r>
              <a:rPr lang="en-GB" b="1">
                <a:latin typeface="Arial"/>
                <a:cs typeface="Arial"/>
              </a:rPr>
              <a:t>As a Student Ambassador </a:t>
            </a:r>
            <a:r>
              <a:rPr lang="en-GB" b="1">
                <a:solidFill>
                  <a:srgbClr val="FF0000"/>
                </a:solidFill>
                <a:latin typeface="Arial"/>
                <a:cs typeface="Arial"/>
              </a:rPr>
              <a:t>I WILL NOT…</a:t>
            </a:r>
          </a:p>
          <a:p>
            <a:pPr marL="0" indent="0">
              <a:buNone/>
            </a:pPr>
            <a:endParaRPr lang="en-GB" b="1">
              <a:latin typeface="Arial" panose="020B0604020202020204" pitchFamily="34" charset="0"/>
              <a:cs typeface="Arial" panose="020B0604020202020204" pitchFamily="34" charset="0"/>
            </a:endParaRPr>
          </a:p>
          <a:p>
            <a:pPr lvl="0"/>
            <a:r>
              <a:rPr lang="en-US"/>
              <a:t>work or be in the presence of young people taking part in an activity whilst under the influence of alcohol or illegal substances.</a:t>
            </a:r>
            <a:endParaRPr lang="en-US">
              <a:cs typeface="Calibri"/>
            </a:endParaRPr>
          </a:p>
          <a:p>
            <a:pPr marL="0" lvl="0" indent="0">
              <a:buNone/>
            </a:pPr>
            <a:endParaRPr lang="en-GB"/>
          </a:p>
          <a:p>
            <a:pPr lvl="0"/>
            <a:r>
              <a:rPr lang="en-US"/>
              <a:t>smoke in the presence of young people.</a:t>
            </a:r>
            <a:endParaRPr lang="en-GB"/>
          </a:p>
          <a:p>
            <a:pPr marL="0" indent="0">
              <a:buNone/>
            </a:pPr>
            <a:endParaRPr lang="en-GB"/>
          </a:p>
          <a:p>
            <a:pPr lvl="0"/>
            <a:r>
              <a:rPr lang="en-US"/>
              <a:t>exchange personal contact details with young people.</a:t>
            </a:r>
            <a:endParaRPr lang="en-GB"/>
          </a:p>
          <a:p>
            <a:endParaRPr lang="en-GB"/>
          </a:p>
          <a:p>
            <a:pPr lvl="0"/>
            <a:r>
              <a:rPr lang="en-US"/>
              <a:t>initiate, or respond to, inappropriate physical contact with young people or other members of staff.</a:t>
            </a:r>
            <a:endParaRPr lang="en-GB"/>
          </a:p>
          <a:p>
            <a:endParaRPr lang="en-GB"/>
          </a:p>
          <a:p>
            <a:pPr lvl="0"/>
            <a:r>
              <a:rPr lang="en-US"/>
              <a:t>use inappropriate language when communicating with young people and other members of staff.</a:t>
            </a:r>
            <a:endParaRPr lang="en-GB"/>
          </a:p>
          <a:p>
            <a:endParaRPr lang="en-GB"/>
          </a:p>
          <a:p>
            <a:pPr lvl="0"/>
            <a:r>
              <a:rPr lang="en-US"/>
              <a:t>be one to one with a young person or allow others to be.</a:t>
            </a:r>
            <a:endParaRPr lang="en-GB"/>
          </a:p>
        </p:txBody>
      </p:sp>
    </p:spTree>
    <p:extLst>
      <p:ext uri="{BB962C8B-B14F-4D97-AF65-F5344CB8AC3E}">
        <p14:creationId xmlns:p14="http://schemas.microsoft.com/office/powerpoint/2010/main" val="4055408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0B7456-0322-9147-949A-4D4AB8B9586A}"/>
              </a:ext>
            </a:extLst>
          </p:cNvPr>
          <p:cNvSpPr>
            <a:spLocks noGrp="1"/>
          </p:cNvSpPr>
          <p:nvPr>
            <p:ph type="title"/>
          </p:nvPr>
        </p:nvSpPr>
        <p:spPr>
          <a:xfrm>
            <a:off x="302647" y="86830"/>
            <a:ext cx="7886700" cy="1325563"/>
          </a:xfrm>
        </p:spPr>
        <p:txBody>
          <a:bodyPr>
            <a:normAutofit/>
          </a:bodyPr>
          <a:lstStyle/>
          <a:p>
            <a:r>
              <a:rPr lang="en-US" sz="3200" b="1">
                <a:latin typeface="Arial" panose="020B0604020202020204" pitchFamily="34" charset="0"/>
                <a:cs typeface="Arial" panose="020B0604020202020204" pitchFamily="34" charset="0"/>
              </a:rPr>
              <a:t>How it will work…</a:t>
            </a:r>
          </a:p>
        </p:txBody>
      </p:sp>
      <p:sp>
        <p:nvSpPr>
          <p:cNvPr id="3" name="Content Placeholder 2"/>
          <p:cNvSpPr>
            <a:spLocks noGrp="1"/>
          </p:cNvSpPr>
          <p:nvPr>
            <p:ph idx="1"/>
          </p:nvPr>
        </p:nvSpPr>
        <p:spPr>
          <a:xfrm>
            <a:off x="628650" y="2032889"/>
            <a:ext cx="7886700" cy="4351338"/>
          </a:xfrm>
        </p:spPr>
        <p:txBody>
          <a:bodyPr vert="horz" lIns="91440" tIns="45720" rIns="91440" bIns="45720" rtlCol="0" anchor="t">
            <a:normAutofit/>
          </a:bodyPr>
          <a:lstStyle/>
          <a:p>
            <a:pPr marL="0" indent="0">
              <a:buNone/>
            </a:pPr>
            <a:r>
              <a:rPr lang="en-GB" b="1">
                <a:latin typeface="Arial"/>
                <a:cs typeface="Arial"/>
              </a:rPr>
              <a:t>In-school ‘Leeds Loves’ presentations</a:t>
            </a:r>
            <a:r>
              <a:rPr lang="en-GB" b="1">
                <a:latin typeface="Arial" panose="020B0604020202020204" pitchFamily="34" charset="0"/>
                <a:cs typeface="Arial" panose="020B0604020202020204" pitchFamily="34" charset="0"/>
              </a:rPr>
              <a:t/>
            </a:r>
            <a:br>
              <a:rPr lang="en-GB" b="1">
                <a:latin typeface="Arial" panose="020B0604020202020204" pitchFamily="34" charset="0"/>
                <a:cs typeface="Arial" panose="020B0604020202020204" pitchFamily="34" charset="0"/>
              </a:rPr>
            </a:br>
            <a:endParaRPr lang="en-GB" b="1">
              <a:latin typeface="Arial" panose="020B0604020202020204" pitchFamily="34" charset="0"/>
              <a:cs typeface="Arial" panose="020B0604020202020204" pitchFamily="34" charset="0"/>
            </a:endParaRPr>
          </a:p>
        </p:txBody>
      </p:sp>
      <p:sp>
        <p:nvSpPr>
          <p:cNvPr id="5" name="Rectangle 4"/>
          <p:cNvSpPr/>
          <p:nvPr/>
        </p:nvSpPr>
        <p:spPr>
          <a:xfrm>
            <a:off x="302647" y="2485009"/>
            <a:ext cx="4682141" cy="4062651"/>
          </a:xfrm>
          <a:prstGeom prst="rect">
            <a:avLst/>
          </a:prstGeom>
        </p:spPr>
        <p:txBody>
          <a:bodyPr wrap="square" anchor="t">
            <a:spAutoFit/>
          </a:bodyPr>
          <a:lstStyle/>
          <a:p>
            <a:pPr marL="342900" indent="-342900">
              <a:buFont typeface="Arial" pitchFamily="34" charset="0"/>
              <a:buChar char="•"/>
            </a:pPr>
            <a:endParaRPr lang="en-GB">
              <a:latin typeface="Arial" panose="020B0604020202020204" pitchFamily="34" charset="0"/>
              <a:cs typeface="Arial" panose="020B0604020202020204" pitchFamily="34" charset="0"/>
            </a:endParaRPr>
          </a:p>
          <a:p>
            <a:pPr marL="342900" indent="-342900">
              <a:buFont typeface="Arial" pitchFamily="34" charset="0"/>
              <a:buChar char="•"/>
            </a:pPr>
            <a:r>
              <a:rPr lang="en-GB" sz="2000">
                <a:latin typeface="Arial"/>
                <a:cs typeface="Arial"/>
              </a:rPr>
              <a:t>Deliver talks or sessions in schools (2 Ambassadors per presentation)</a:t>
            </a:r>
          </a:p>
          <a:p>
            <a:pPr marL="342900" indent="-342900">
              <a:buFont typeface="Arial" pitchFamily="34" charset="0"/>
              <a:buChar char="•"/>
            </a:pPr>
            <a:r>
              <a:rPr lang="en-GB" sz="2000">
                <a:latin typeface="Arial"/>
                <a:cs typeface="Arial"/>
              </a:rPr>
              <a:t>Promoting your subject area</a:t>
            </a:r>
          </a:p>
          <a:p>
            <a:pPr marL="342900" indent="-342900">
              <a:buFont typeface="Arial" pitchFamily="34" charset="0"/>
              <a:buChar char="•"/>
            </a:pPr>
            <a:r>
              <a:rPr lang="en-GB" sz="2000">
                <a:latin typeface="Arial"/>
                <a:cs typeface="Arial"/>
              </a:rPr>
              <a:t>Different talks/sessions for different age groups (Key Stage 3, 4 or 5)</a:t>
            </a:r>
          </a:p>
          <a:p>
            <a:pPr marL="342900" indent="-342900">
              <a:buFont typeface="Arial" pitchFamily="34" charset="0"/>
              <a:buChar char="•"/>
            </a:pPr>
            <a:r>
              <a:rPr lang="en-GB" sz="2000">
                <a:latin typeface="Arial"/>
                <a:cs typeface="Arial"/>
              </a:rPr>
              <a:t>Different sizes and types of audience</a:t>
            </a:r>
          </a:p>
          <a:p>
            <a:pPr marL="342900" indent="-342900">
              <a:buFont typeface="Arial" pitchFamily="34" charset="0"/>
              <a:buChar char="•"/>
            </a:pPr>
            <a:r>
              <a:rPr lang="en-GB" sz="2000">
                <a:latin typeface="Arial"/>
                <a:cs typeface="Arial"/>
              </a:rPr>
              <a:t>Local schools and further afield - from Surrey to Stockton (and maybe your old school)!</a:t>
            </a:r>
          </a:p>
          <a:p>
            <a:pPr marL="342900" indent="-342900">
              <a:buFont typeface="Arial" pitchFamily="34" charset="0"/>
              <a:buChar char="•"/>
            </a:pPr>
            <a:endParaRPr lang="en-GB" sz="2000">
              <a:latin typeface="Arial" panose="020B0604020202020204" pitchFamily="34" charset="0"/>
              <a:cs typeface="Arial" panose="020B0604020202020204" pitchFamily="34" charset="0"/>
            </a:endParaRPr>
          </a:p>
          <a:p>
            <a:endParaRPr lang="en-GB" sz="2000">
              <a:latin typeface="Arial"/>
              <a:cs typeface="Arial"/>
            </a:endParaRPr>
          </a:p>
        </p:txBody>
      </p:sp>
      <p:pic>
        <p:nvPicPr>
          <p:cNvPr id="6" name="Picture 5"/>
          <p:cNvPicPr>
            <a:picLocks noChangeAspect="1"/>
          </p:cNvPicPr>
          <p:nvPr/>
        </p:nvPicPr>
        <p:blipFill>
          <a:blip r:embed="rId4"/>
          <a:stretch>
            <a:fillRect/>
          </a:stretch>
        </p:blipFill>
        <p:spPr>
          <a:xfrm>
            <a:off x="5229202" y="2654330"/>
            <a:ext cx="3498080" cy="1940941"/>
          </a:xfrm>
          <a:prstGeom prst="rect">
            <a:avLst/>
          </a:prstGeom>
        </p:spPr>
      </p:pic>
      <p:sp>
        <p:nvSpPr>
          <p:cNvPr id="2" name="TextBox 1">
            <a:extLst>
              <a:ext uri="{FF2B5EF4-FFF2-40B4-BE49-F238E27FC236}">
                <a16:creationId xmlns:a16="http://schemas.microsoft.com/office/drawing/2014/main" id="{2C75FAA0-39EA-4D94-926C-C1C26E4B59F9}"/>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7" name="TextBox 6">
            <a:extLst>
              <a:ext uri="{FF2B5EF4-FFF2-40B4-BE49-F238E27FC236}">
                <a16:creationId xmlns:a16="http://schemas.microsoft.com/office/drawing/2014/main" id="{8344F1ED-9DBA-4216-BE5A-90491255F3F5}"/>
              </a:ext>
            </a:extLst>
          </p:cNvPr>
          <p:cNvSpPr txBox="1"/>
          <p:nvPr/>
        </p:nvSpPr>
        <p:spPr>
          <a:xfrm>
            <a:off x="5558287" y="5026325"/>
            <a:ext cx="337580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rPr>
              <a:t>Find out more about the presentations/workshops in the Subject-specific Breakout Sessions.</a:t>
            </a:r>
            <a:endParaRPr lang="en-US"/>
          </a:p>
        </p:txBody>
      </p:sp>
    </p:spTree>
    <p:extLst>
      <p:ext uri="{BB962C8B-B14F-4D97-AF65-F5344CB8AC3E}">
        <p14:creationId xmlns:p14="http://schemas.microsoft.com/office/powerpoint/2010/main" val="38380003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03FBB7C9A15E549B773FD7631E3243B" ma:contentTypeVersion="5" ma:contentTypeDescription="Create a new document." ma:contentTypeScope="" ma:versionID="1a474c5da90eca681fc6888670ba341e">
  <xsd:schema xmlns:xsd="http://www.w3.org/2001/XMLSchema" xmlns:xs="http://www.w3.org/2001/XMLSchema" xmlns:p="http://schemas.microsoft.com/office/2006/metadata/properties" xmlns:ns2="1a42b5b2-109a-4f27-b33d-06177c1622fb" targetNamespace="http://schemas.microsoft.com/office/2006/metadata/properties" ma:root="true" ma:fieldsID="5d80b1cd335adea16eefb8e07dc9bb32" ns2:_="">
    <xsd:import namespace="1a42b5b2-109a-4f27-b33d-06177c1622f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42b5b2-109a-4f27-b33d-06177c1622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31087C-FAD5-4FAC-92B3-1C13385473D9}">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1a42b5b2-109a-4f27-b33d-06177c1622fb"/>
    <ds:schemaRef ds:uri="http://www.w3.org/XML/1998/namespace"/>
  </ds:schemaRefs>
</ds:datastoreItem>
</file>

<file path=customXml/itemProps2.xml><?xml version="1.0" encoding="utf-8"?>
<ds:datastoreItem xmlns:ds="http://schemas.openxmlformats.org/officeDocument/2006/customXml" ds:itemID="{F3ECDFFE-5A74-4698-846B-5439E3463F56}">
  <ds:schemaRefs>
    <ds:schemaRef ds:uri="http://schemas.microsoft.com/sharepoint/v3/contenttype/forms"/>
  </ds:schemaRefs>
</ds:datastoreItem>
</file>

<file path=customXml/itemProps3.xml><?xml version="1.0" encoding="utf-8"?>
<ds:datastoreItem xmlns:ds="http://schemas.openxmlformats.org/officeDocument/2006/customXml" ds:itemID="{9B6804D4-C5CF-4736-884B-CECBF20E1C49}">
  <ds:schemaRefs>
    <ds:schemaRef ds:uri="1a42b5b2-109a-4f27-b33d-06177c1622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TotalTime>
  <Words>3214</Words>
  <Application>Microsoft Office PowerPoint</Application>
  <PresentationFormat>On-screen Show (4:3)</PresentationFormat>
  <Paragraphs>380</Paragraphs>
  <Slides>39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Arial Narrow</vt:lpstr>
      <vt:lpstr>Calibri</vt:lpstr>
      <vt:lpstr>Calibri Light</vt:lpstr>
      <vt:lpstr>Symbol</vt:lpstr>
      <vt:lpstr>Symbol,Sans-Serif</vt:lpstr>
      <vt:lpstr>Office Theme</vt:lpstr>
      <vt:lpstr>Educational Engagement</vt:lpstr>
      <vt:lpstr>Leeds Loves</vt:lpstr>
      <vt:lpstr>Programme</vt:lpstr>
      <vt:lpstr>The Role</vt:lpstr>
      <vt:lpstr>Leeds Loves Handbook</vt:lpstr>
      <vt:lpstr>Code of Conduct</vt:lpstr>
      <vt:lpstr>Code of Conduct</vt:lpstr>
      <vt:lpstr>Code of Conduct</vt:lpstr>
      <vt:lpstr>How it will work…</vt:lpstr>
      <vt:lpstr>How it will work…</vt:lpstr>
      <vt:lpstr>How it will work…</vt:lpstr>
      <vt:lpstr>How it will work…</vt:lpstr>
      <vt:lpstr>How it will work…</vt:lpstr>
      <vt:lpstr>Payment Policy/Procedure</vt:lpstr>
      <vt:lpstr>Payment Policy/Procedure</vt:lpstr>
      <vt:lpstr>Expenses Policy/Procedure</vt:lpstr>
      <vt:lpstr>Expenses Policy/Procedure</vt:lpstr>
      <vt:lpstr>School Visit Checklist</vt:lpstr>
      <vt:lpstr>School Visit Checklist</vt:lpstr>
      <vt:lpstr>School Visit Checklist</vt:lpstr>
      <vt:lpstr>School Visit Checklist</vt:lpstr>
      <vt:lpstr>School Visit Checklist</vt:lpstr>
      <vt:lpstr>What to wear</vt:lpstr>
      <vt:lpstr>PowerPoint Presentation</vt:lpstr>
      <vt:lpstr>PowerPoint Presentation</vt:lpstr>
      <vt:lpstr>Health and Safety</vt:lpstr>
      <vt:lpstr>Health and Safety</vt:lpstr>
      <vt:lpstr>What if…? Discuss in pairs</vt:lpstr>
      <vt:lpstr>What if…? Discuss in pairs</vt:lpstr>
      <vt:lpstr>What if…? Discuss in pairs</vt:lpstr>
      <vt:lpstr>What if…? Discuss in pairs</vt:lpstr>
      <vt:lpstr>What if…? Discuss in pairs</vt:lpstr>
      <vt:lpstr>Hints and Tips!</vt:lpstr>
      <vt:lpstr>Campus Tours</vt:lpstr>
      <vt:lpstr>PowerPoint Presentation</vt:lpstr>
      <vt:lpstr>Next steps…</vt:lpstr>
      <vt:lpstr>Next steps…</vt:lpstr>
      <vt:lpstr>Next steps…</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AT  UNIVERSITY</dc:title>
  <dc:creator>Casey Dickinson</dc:creator>
  <cp:lastModifiedBy>Adam Molzahn</cp:lastModifiedBy>
  <cp:revision>1</cp:revision>
  <dcterms:created xsi:type="dcterms:W3CDTF">2018-10-09T14:49:40Z</dcterms:created>
  <dcterms:modified xsi:type="dcterms:W3CDTF">2019-10-30T12:29:06Z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0x010100A03FBB7C9A15E549B773FD7631E3243B</vt:lpwstr>
  </property>
</Properties>
</file>