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5" r:id="rId2"/>
    <p:sldId id="294" r:id="rId3"/>
    <p:sldId id="295" r:id="rId4"/>
    <p:sldId id="266" r:id="rId5"/>
    <p:sldId id="275" r:id="rId6"/>
    <p:sldId id="283" r:id="rId7"/>
    <p:sldId id="289" r:id="rId8"/>
    <p:sldId id="290" r:id="rId9"/>
    <p:sldId id="293" r:id="rId10"/>
    <p:sldId id="292" r:id="rId11"/>
    <p:sldId id="291" r:id="rId12"/>
    <p:sldId id="268" r:id="rId13"/>
    <p:sldId id="269" r:id="rId14"/>
    <p:sldId id="278" r:id="rId15"/>
    <p:sldId id="258" r:id="rId16"/>
    <p:sldId id="264" r:id="rId17"/>
    <p:sldId id="273" r:id="rId18"/>
    <p:sldId id="267" r:id="rId19"/>
    <p:sldId id="296" r:id="rId20"/>
    <p:sldId id="297" r:id="rId21"/>
    <p:sldId id="279" r:id="rId22"/>
    <p:sldId id="280" r:id="rId23"/>
  </p:sldIdLst>
  <p:sldSz cx="9144000" cy="6858000" type="screen4x3"/>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3DCE"/>
    <a:srgbClr val="C0F0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8605" autoAdjust="0"/>
  </p:normalViewPr>
  <p:slideViewPr>
    <p:cSldViewPr>
      <p:cViewPr varScale="1">
        <p:scale>
          <a:sx n="79" d="100"/>
          <a:sy n="79" d="100"/>
        </p:scale>
        <p:origin x="1570"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C4269E-799B-4283-9370-C3D979984CAF}" type="datetimeFigureOut">
              <a:rPr lang="en-GB" smtClean="0"/>
              <a:t>22/10/2019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AC4260-EA41-4A4E-A9AD-5C4EA5A84B0A}" type="slidenum">
              <a:rPr lang="en-GB" smtClean="0"/>
              <a:t>‹#›</a:t>
            </a:fld>
            <a:endParaRPr lang="en-GB"/>
          </a:p>
        </p:txBody>
      </p:sp>
    </p:spTree>
    <p:extLst>
      <p:ext uri="{BB962C8B-B14F-4D97-AF65-F5344CB8AC3E}">
        <p14:creationId xmlns:p14="http://schemas.microsoft.com/office/powerpoint/2010/main" val="262821476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rezi.com/hxlboifv_nnb/master-updated-why-choose-leeds/?utm_campaign=share&amp;token=9e8d049548aea23e8b18b29ac58f29c9c646b26891747de8a53be3ad8555ab43&amp;utm_medium=cop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1</a:t>
            </a:fld>
            <a:endParaRPr lang="en-GB"/>
          </a:p>
        </p:txBody>
      </p:sp>
    </p:spTree>
    <p:extLst>
      <p:ext uri="{BB962C8B-B14F-4D97-AF65-F5344CB8AC3E}">
        <p14:creationId xmlns:p14="http://schemas.microsoft.com/office/powerpoint/2010/main" val="4083319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dirty="0" smtClean="0"/>
              <a:t>STEM skills can also be invaluable to all jobs. Calculating the dose of a child’s medication? Estimating costs for a build? Keeping a project on budget? How to fix your car?</a:t>
            </a:r>
          </a:p>
          <a:p>
            <a:pPr marL="0" marR="0" lvl="0" indent="0" algn="l" defTabSz="914377" rtl="0" eaLnBrk="1" fontAlgn="auto" latinLnBrk="0" hangingPunct="1">
              <a:lnSpc>
                <a:spcPct val="100000"/>
              </a:lnSpc>
              <a:spcBef>
                <a:spcPts val="0"/>
              </a:spcBef>
              <a:spcAft>
                <a:spcPts val="0"/>
              </a:spcAft>
              <a:buClrTx/>
              <a:buSzTx/>
              <a:buFontTx/>
              <a:buNone/>
              <a:tabLst/>
              <a:defRPr/>
            </a:pPr>
            <a:r>
              <a:rPr lang="en-GB" dirty="0" smtClean="0"/>
              <a:t>Talk about your career</a:t>
            </a:r>
            <a:r>
              <a:rPr lang="en-GB" baseline="0" dirty="0" smtClean="0"/>
              <a:t> options have studies your chosen subject at degree level. Does this involve a Masters and/ PhD, perhaps you could mention research here.</a:t>
            </a:r>
            <a:endParaRPr lang="en-GB"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en-GB" dirty="0" smtClean="0"/>
              <a:t>If you have time you could ask students if they have an idea of types of careers they would like to go into </a:t>
            </a:r>
          </a:p>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14</a:t>
            </a:fld>
            <a:endParaRPr lang="en-GB"/>
          </a:p>
        </p:txBody>
      </p:sp>
    </p:spTree>
    <p:extLst>
      <p:ext uri="{BB962C8B-B14F-4D97-AF65-F5344CB8AC3E}">
        <p14:creationId xmlns:p14="http://schemas.microsoft.com/office/powerpoint/2010/main" val="3092998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smtClean="0">
                <a:solidFill>
                  <a:srgbClr val="00B0F0"/>
                </a:solidFill>
                <a:latin typeface="+mn-lt"/>
                <a:cs typeface="Arial"/>
              </a:rPr>
              <a:t>Highlight why STEM skills are important and very employable </a:t>
            </a:r>
          </a:p>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15</a:t>
            </a:fld>
            <a:endParaRPr lang="en-GB"/>
          </a:p>
        </p:txBody>
      </p:sp>
    </p:spTree>
    <p:extLst>
      <p:ext uri="{BB962C8B-B14F-4D97-AF65-F5344CB8AC3E}">
        <p14:creationId xmlns:p14="http://schemas.microsoft.com/office/powerpoint/2010/main" val="1715907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https://prezi.com/hxlboifv_nnb/master-updated-why-choose-leeds/?utm_campaign=share&amp;token=9e8d049548aea23e8b18b29ac58f29c9c646b26891747de8a53be3ad8555ab43&amp;utm_medium=copy</a:t>
            </a:r>
            <a:endParaRPr lang="en-GB"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smtClean="0">
                <a:solidFill>
                  <a:srgbClr val="00B0F0"/>
                </a:solidFill>
              </a:rPr>
              <a:t>Think about your audience for this one! Only year 12’s might want the details, younger year groups can focus more on the year’s abroad/in industry. (Could mention Discovery Modules.)</a:t>
            </a:r>
          </a:p>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17</a:t>
            </a:fld>
            <a:endParaRPr lang="en-GB"/>
          </a:p>
        </p:txBody>
      </p:sp>
    </p:spTree>
    <p:extLst>
      <p:ext uri="{BB962C8B-B14F-4D97-AF65-F5344CB8AC3E}">
        <p14:creationId xmlns:p14="http://schemas.microsoft.com/office/powerpoint/2010/main" val="3598424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19</a:t>
            </a:fld>
            <a:endParaRPr lang="en-GB"/>
          </a:p>
        </p:txBody>
      </p:sp>
    </p:spTree>
    <p:extLst>
      <p:ext uri="{BB962C8B-B14F-4D97-AF65-F5344CB8AC3E}">
        <p14:creationId xmlns:p14="http://schemas.microsoft.com/office/powerpoint/2010/main" val="2570287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smtClean="0">
                <a:solidFill>
                  <a:srgbClr val="C00000"/>
                </a:solidFill>
              </a:rPr>
              <a:t>Many large businesses offering STEM based apprenticeships (University of Leeds offers</a:t>
            </a:r>
            <a:r>
              <a:rPr lang="en-GB" sz="1200" baseline="0" dirty="0" smtClean="0">
                <a:solidFill>
                  <a:srgbClr val="C00000"/>
                </a:solidFill>
              </a:rPr>
              <a:t> a Degree Apprenticeships in Computer Science with PwC)</a:t>
            </a:r>
            <a:endParaRPr lang="en-GB" sz="1200" dirty="0" smtClean="0">
              <a:solidFill>
                <a:srgbClr val="C00000"/>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smtClean="0">
                <a:solidFill>
                  <a:schemeClr val="accent4">
                    <a:lumMod val="50000"/>
                  </a:schemeClr>
                </a:solidFill>
              </a:rPr>
              <a:t>Most science and engineering companies provide training opportunities and map out long term career paths</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smtClean="0">
                <a:solidFill>
                  <a:srgbClr val="0070C0"/>
                </a:solidFill>
              </a:rPr>
              <a:t>There is a demand for people with STEM skills globally, careers can often include the opportunity for international travel.</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dirty="0" smtClean="0">
              <a:solidFill>
                <a:schemeClr val="accent4">
                  <a:lumMod val="50000"/>
                </a:schemeClr>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dirty="0" smtClean="0">
              <a:solidFill>
                <a:srgbClr val="C00000"/>
              </a:solidFill>
            </a:endParaRPr>
          </a:p>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20</a:t>
            </a:fld>
            <a:endParaRPr lang="en-GB"/>
          </a:p>
        </p:txBody>
      </p:sp>
    </p:spTree>
    <p:extLst>
      <p:ext uri="{BB962C8B-B14F-4D97-AF65-F5344CB8AC3E}">
        <p14:creationId xmlns:p14="http://schemas.microsoft.com/office/powerpoint/2010/main" val="4093218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rPr>
              <a:t>This slide is more about your journey from secondary school TO University – what you have done </a:t>
            </a:r>
            <a:r>
              <a:rPr lang="en-GB" sz="1200" i="1" dirty="0" smtClean="0">
                <a:latin typeface="Arial" panose="020B0604020202020204" pitchFamily="34" charset="0"/>
                <a:cs typeface="Arial" panose="020B0604020202020204" pitchFamily="34" charset="0"/>
              </a:rPr>
              <a:t>since</a:t>
            </a:r>
            <a:r>
              <a:rPr lang="en-GB" sz="1200" dirty="0" smtClean="0">
                <a:latin typeface="Arial" panose="020B0604020202020204" pitchFamily="34" charset="0"/>
                <a:cs typeface="Arial" panose="020B0604020202020204" pitchFamily="34" charset="0"/>
              </a:rPr>
              <a:t> arriving here is covered later</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smtClean="0"/>
              <a:t>Could customise with pictures to show where your enjoyment of science came from or was used, perhaps outside of the classroom – clubs, societies, films reading, hobbies etc. This slide can be used to show the relevance of science beyond school if possible</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dirty="0" smtClean="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3</a:t>
            </a:fld>
            <a:endParaRPr lang="en-GB"/>
          </a:p>
        </p:txBody>
      </p:sp>
    </p:spTree>
    <p:extLst>
      <p:ext uri="{BB962C8B-B14F-4D97-AF65-F5344CB8AC3E}">
        <p14:creationId xmlns:p14="http://schemas.microsoft.com/office/powerpoint/2010/main" val="1487930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dirty="0" smtClean="0"/>
              <a:t>Can you ask students</a:t>
            </a:r>
            <a:r>
              <a:rPr lang="en-GB" baseline="0" dirty="0" smtClean="0"/>
              <a:t> to </a:t>
            </a:r>
            <a:r>
              <a:rPr lang="en-GB" dirty="0" smtClean="0"/>
              <a:t>put up their</a:t>
            </a:r>
            <a:r>
              <a:rPr lang="en-GB" baseline="0" dirty="0" smtClean="0"/>
              <a:t> </a:t>
            </a:r>
            <a:r>
              <a:rPr lang="en-GB" dirty="0" smtClean="0"/>
              <a:t>hand when asked True or False</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6</a:t>
            </a:fld>
            <a:endParaRPr lang="en-GB"/>
          </a:p>
        </p:txBody>
      </p:sp>
    </p:spTree>
    <p:extLst>
      <p:ext uri="{BB962C8B-B14F-4D97-AF65-F5344CB8AC3E}">
        <p14:creationId xmlns:p14="http://schemas.microsoft.com/office/powerpoint/2010/main" val="1074812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dirty="0" smtClean="0"/>
              <a:t>STEM skills can also be invaluable to all jobs. Calculating the dose of a child’s medication? Estimating costs for a build? Keeping a project on budget? How to fix your car?</a:t>
            </a:r>
          </a:p>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7</a:t>
            </a:fld>
            <a:endParaRPr lang="en-GB"/>
          </a:p>
        </p:txBody>
      </p:sp>
    </p:spTree>
    <p:extLst>
      <p:ext uri="{BB962C8B-B14F-4D97-AF65-F5344CB8AC3E}">
        <p14:creationId xmlns:p14="http://schemas.microsoft.com/office/powerpoint/2010/main" val="599252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dirty="0" smtClean="0"/>
              <a:t>STEM skills can also be invaluable to all jobs. Calculating the dose of a child’s medication? Estimating costs for a build? Keeping a project on budget? How to fix your car?</a:t>
            </a:r>
          </a:p>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8</a:t>
            </a:fld>
            <a:endParaRPr lang="en-GB"/>
          </a:p>
        </p:txBody>
      </p:sp>
    </p:spTree>
    <p:extLst>
      <p:ext uri="{BB962C8B-B14F-4D97-AF65-F5344CB8AC3E}">
        <p14:creationId xmlns:p14="http://schemas.microsoft.com/office/powerpoint/2010/main" val="1537107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dirty="0" smtClean="0"/>
              <a:t>STEM skills can also be invaluable to all jobs. Calculating the dose of a child’s medication? Estimating costs for a build? Keeping a project on budget? How to fix your car?</a:t>
            </a:r>
          </a:p>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9</a:t>
            </a:fld>
            <a:endParaRPr lang="en-GB"/>
          </a:p>
        </p:txBody>
      </p:sp>
    </p:spTree>
    <p:extLst>
      <p:ext uri="{BB962C8B-B14F-4D97-AF65-F5344CB8AC3E}">
        <p14:creationId xmlns:p14="http://schemas.microsoft.com/office/powerpoint/2010/main" val="2662314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dirty="0" smtClean="0"/>
              <a:t>STEM skills can also be invaluable to all jobs. Calculating the dose of a child’s medication? Estimating costs for a build? Keeping a project on budget? How to fix your car?</a:t>
            </a:r>
          </a:p>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10</a:t>
            </a:fld>
            <a:endParaRPr lang="en-GB"/>
          </a:p>
        </p:txBody>
      </p:sp>
    </p:spTree>
    <p:extLst>
      <p:ext uri="{BB962C8B-B14F-4D97-AF65-F5344CB8AC3E}">
        <p14:creationId xmlns:p14="http://schemas.microsoft.com/office/powerpoint/2010/main" val="736052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dirty="0" smtClean="0"/>
              <a:t>STEM skills can also be invaluable to all jobs. Calculating the dose of a child’s medication? Estimating costs for a build? Keeping a project on budget? How to fix your car?</a:t>
            </a:r>
          </a:p>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11</a:t>
            </a:fld>
            <a:endParaRPr lang="en-GB"/>
          </a:p>
        </p:txBody>
      </p:sp>
    </p:spTree>
    <p:extLst>
      <p:ext uri="{BB962C8B-B14F-4D97-AF65-F5344CB8AC3E}">
        <p14:creationId xmlns:p14="http://schemas.microsoft.com/office/powerpoint/2010/main" val="2221602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dirty="0" smtClean="0"/>
              <a:t>We need engineers to build sustainable solutions. It’s unlikely to be a literature or student that solves that problem.</a:t>
            </a:r>
          </a:p>
          <a:p>
            <a:pPr marL="285750" indent="-285750"/>
            <a:r>
              <a:rPr lang="en-GB" dirty="0" smtClean="0">
                <a:solidFill>
                  <a:srgbClr val="0070C0"/>
                </a:solidFill>
              </a:rPr>
              <a:t>Currently, 870 million people around the world do not have enough to eat.</a:t>
            </a:r>
            <a:r>
              <a:rPr lang="en-GB" baseline="30000" dirty="0" smtClean="0">
                <a:solidFill>
                  <a:srgbClr val="0070C0"/>
                </a:solidFill>
              </a:rPr>
              <a:t>3</a:t>
            </a:r>
            <a:r>
              <a:rPr lang="en-GB" dirty="0" smtClean="0">
                <a:solidFill>
                  <a:srgbClr val="0070C0"/>
                </a:solidFill>
              </a:rPr>
              <a:t> (out of 7.6 billion, roughly 11%)</a:t>
            </a:r>
          </a:p>
          <a:p>
            <a:pPr marL="0" indent="0">
              <a:buNone/>
            </a:pPr>
            <a:endParaRPr lang="en-GB" dirty="0" smtClean="0"/>
          </a:p>
          <a:p>
            <a:pPr marL="285750" indent="-285750"/>
            <a:r>
              <a:rPr lang="en-GB" dirty="0" smtClean="0">
                <a:solidFill>
                  <a:srgbClr val="7030A0"/>
                </a:solidFill>
              </a:rPr>
              <a:t>Currently, 780 million people do not have access to clear water. Demand for water will exceed supply by 40% in the next 20 years.</a:t>
            </a:r>
            <a:r>
              <a:rPr lang="en-GB" baseline="30000" dirty="0" smtClean="0">
                <a:solidFill>
                  <a:srgbClr val="7030A0"/>
                </a:solidFill>
              </a:rPr>
              <a:t>4</a:t>
            </a:r>
            <a:r>
              <a:rPr lang="en-GB" dirty="0" smtClean="0">
                <a:solidFill>
                  <a:srgbClr val="7030A0"/>
                </a:solidFill>
              </a:rPr>
              <a:t> (out of 7.6 billion, roughly 10%)</a:t>
            </a:r>
          </a:p>
          <a:p>
            <a:endParaRPr lang="en-GB" dirty="0" smtClean="0"/>
          </a:p>
          <a:p>
            <a:pPr marL="285750" indent="-285750"/>
            <a:r>
              <a:rPr lang="en-GB" dirty="0" smtClean="0">
                <a:solidFill>
                  <a:schemeClr val="accent4">
                    <a:lumMod val="50000"/>
                  </a:schemeClr>
                </a:solidFill>
              </a:rPr>
              <a:t>3,000 people are killed on UK roads each year.</a:t>
            </a:r>
            <a:r>
              <a:rPr lang="en-GB" baseline="30000" dirty="0" smtClean="0">
                <a:solidFill>
                  <a:schemeClr val="accent4">
                    <a:lumMod val="50000"/>
                  </a:schemeClr>
                </a:solidFill>
              </a:rPr>
              <a:t>5 </a:t>
            </a:r>
          </a:p>
          <a:p>
            <a:pPr marL="285750" indent="-285750"/>
            <a:endParaRPr lang="en-GB" dirty="0" smtClean="0"/>
          </a:p>
          <a:p>
            <a:pPr marL="285750" indent="-285750"/>
            <a:r>
              <a:rPr lang="en-GB" dirty="0" smtClean="0">
                <a:solidFill>
                  <a:srgbClr val="C00000"/>
                </a:solidFill>
              </a:rPr>
              <a:t>The U.S. Energy Information Administration projects that world energy consumption will grow by 28% between 2015 and 2040. Fossil fuels are predicted to account for 78% of our energy by then.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FFFF00"/>
                </a:solidFill>
              </a:rPr>
              <a:t>How can agricultural practices be improved in order to minimize hunger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How can we improve access and sanitation to those in need?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2">
                    <a:lumMod val="40000"/>
                    <a:lumOff val="60000"/>
                  </a:schemeClr>
                </a:solidFill>
              </a:rPr>
              <a:t>In 2011, fossil fuels accounted for approximately </a:t>
            </a:r>
            <a:r>
              <a:rPr lang="en-GB" sz="1200" b="1" dirty="0" smtClean="0">
                <a:solidFill>
                  <a:schemeClr val="bg2">
                    <a:lumMod val="40000"/>
                    <a:lumOff val="60000"/>
                  </a:schemeClr>
                </a:solidFill>
              </a:rPr>
              <a:t>82 percent</a:t>
            </a:r>
            <a:r>
              <a:rPr lang="en-GB" sz="1200" dirty="0" smtClean="0">
                <a:solidFill>
                  <a:schemeClr val="bg2">
                    <a:lumMod val="40000"/>
                    <a:lumOff val="60000"/>
                  </a:schemeClr>
                </a:solidFill>
              </a:rPr>
              <a:t> of the world's primary energy use, but this is expected to fall to </a:t>
            </a:r>
            <a:r>
              <a:rPr lang="en-GB" sz="1200" b="1" dirty="0" smtClean="0">
                <a:solidFill>
                  <a:schemeClr val="bg2">
                    <a:lumMod val="40000"/>
                    <a:lumOff val="60000"/>
                  </a:schemeClr>
                </a:solidFill>
              </a:rPr>
              <a:t>78 percent</a:t>
            </a:r>
            <a:r>
              <a:rPr lang="en-GB" sz="1200" dirty="0" smtClean="0">
                <a:solidFill>
                  <a:schemeClr val="bg2">
                    <a:lumMod val="40000"/>
                    <a:lumOff val="60000"/>
                  </a:schemeClr>
                </a:solidFill>
              </a:rPr>
              <a:t> by 2040.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bg2">
                  <a:lumMod val="40000"/>
                  <a:lumOff val="60000"/>
                </a:schemeClr>
              </a:solidFill>
            </a:endParaRPr>
          </a:p>
          <a:p>
            <a:pPr algn="l"/>
            <a:r>
              <a:rPr lang="en-GB" baseline="30000" dirty="0" smtClean="0">
                <a:solidFill>
                  <a:schemeClr val="bg1">
                    <a:lumMod val="65000"/>
                  </a:schemeClr>
                </a:solidFill>
              </a:rPr>
              <a:t>3</a:t>
            </a:r>
            <a:r>
              <a:rPr lang="en-GB" dirty="0" smtClean="0">
                <a:solidFill>
                  <a:schemeClr val="bg1">
                    <a:lumMod val="65000"/>
                  </a:schemeClr>
                </a:solidFill>
              </a:rPr>
              <a:t> Smithsonian</a:t>
            </a:r>
          </a:p>
          <a:p>
            <a:pPr algn="l"/>
            <a:r>
              <a:rPr lang="en-GB" baseline="30000" dirty="0" smtClean="0">
                <a:solidFill>
                  <a:schemeClr val="bg1">
                    <a:lumMod val="65000"/>
                  </a:schemeClr>
                </a:solidFill>
              </a:rPr>
              <a:t>4</a:t>
            </a:r>
            <a:r>
              <a:rPr lang="en-GB" dirty="0" smtClean="0">
                <a:solidFill>
                  <a:schemeClr val="bg1">
                    <a:lumMod val="65000"/>
                  </a:schemeClr>
                </a:solidFill>
              </a:rPr>
              <a:t> Water Resources Group 2011</a:t>
            </a:r>
          </a:p>
          <a:p>
            <a:pPr algn="l"/>
            <a:r>
              <a:rPr lang="en-GB" baseline="30000" dirty="0" smtClean="0">
                <a:solidFill>
                  <a:schemeClr val="bg1">
                    <a:lumMod val="65000"/>
                  </a:schemeClr>
                </a:solidFill>
              </a:rPr>
              <a:t>5</a:t>
            </a:r>
            <a:r>
              <a:rPr lang="en-GB" dirty="0" smtClean="0">
                <a:solidFill>
                  <a:schemeClr val="bg1">
                    <a:lumMod val="65000"/>
                  </a:schemeClr>
                </a:solidFill>
              </a:rPr>
              <a:t> Blackpool Council, 2011.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bg2">
                  <a:lumMod val="40000"/>
                  <a:lumOff val="60000"/>
                </a:schemeClr>
              </a:solidFill>
            </a:endParaRPr>
          </a:p>
          <a:p>
            <a:endParaRPr lang="en-GB" dirty="0"/>
          </a:p>
        </p:txBody>
      </p:sp>
      <p:sp>
        <p:nvSpPr>
          <p:cNvPr id="4" name="Slide Number Placeholder 3"/>
          <p:cNvSpPr>
            <a:spLocks noGrp="1"/>
          </p:cNvSpPr>
          <p:nvPr>
            <p:ph type="sldNum" sz="quarter" idx="10"/>
          </p:nvPr>
        </p:nvSpPr>
        <p:spPr/>
        <p:txBody>
          <a:bodyPr/>
          <a:lstStyle/>
          <a:p>
            <a:fld id="{DFAC4260-EA41-4A4E-A9AD-5C4EA5A84B0A}" type="slidenum">
              <a:rPr lang="en-GB" smtClean="0"/>
              <a:t>13</a:t>
            </a:fld>
            <a:endParaRPr lang="en-GB"/>
          </a:p>
        </p:txBody>
      </p:sp>
    </p:spTree>
    <p:extLst>
      <p:ext uri="{BB962C8B-B14F-4D97-AF65-F5344CB8AC3E}">
        <p14:creationId xmlns:p14="http://schemas.microsoft.com/office/powerpoint/2010/main" val="2283628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339752" y="2634485"/>
            <a:ext cx="4392488"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2235696" y="4390256"/>
            <a:ext cx="4712568" cy="478904"/>
          </a:xfrm>
        </p:spPr>
        <p:txBody>
          <a:bodyPr>
            <a:normAutofit/>
          </a:bodyPr>
          <a:lstStyle>
            <a:lvl1pPr marL="0" indent="0" algn="ctr">
              <a:buNone/>
              <a:defRPr sz="20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Click to edit Master subtitle style</a:t>
            </a:r>
            <a:endParaRPr lang="en-GB" dirty="0"/>
          </a:p>
        </p:txBody>
      </p:sp>
      <p:sp>
        <p:nvSpPr>
          <p:cNvPr id="7" name="Text Placeholder 6"/>
          <p:cNvSpPr>
            <a:spLocks noGrp="1"/>
          </p:cNvSpPr>
          <p:nvPr>
            <p:ph type="body" sz="quarter" idx="10" hasCustomPrompt="1"/>
          </p:nvPr>
        </p:nvSpPr>
        <p:spPr>
          <a:xfrm>
            <a:off x="323826" y="908720"/>
            <a:ext cx="4320182" cy="287337"/>
          </a:xfrm>
        </p:spPr>
        <p:txBody>
          <a:bodyPr>
            <a:noAutofit/>
          </a:bodyPr>
          <a:lstStyle>
            <a:lvl1pPr marL="0" indent="0">
              <a:buNone/>
              <a:defRPr sz="1400" baseline="0"/>
            </a:lvl1pPr>
          </a:lstStyle>
          <a:p>
            <a:pPr lvl="0"/>
            <a:r>
              <a:rPr lang="en-GB" dirty="0" smtClean="0"/>
              <a:t>School of Something or Faculty of Something</a:t>
            </a:r>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420368"/>
          </a:xfrm>
          <a:prstGeom prst="rect">
            <a:avLst/>
          </a:prstGeom>
        </p:spPr>
      </p:pic>
      <p:sp>
        <p:nvSpPr>
          <p:cNvPr id="3" name="Date Placeholder 2"/>
          <p:cNvSpPr>
            <a:spLocks noGrp="1"/>
          </p:cNvSpPr>
          <p:nvPr>
            <p:ph type="dt" sz="half" idx="10"/>
          </p:nvPr>
        </p:nvSpPr>
        <p:spPr/>
        <p:txBody>
          <a:bodyPr/>
          <a:lstStyle/>
          <a:p>
            <a:fld id="{8C8C8812-5048-43E3-A527-8E32892DFC41}" type="datetime1">
              <a:rPr lang="en-US" smtClean="0"/>
              <a:t>10/22/2019</a:t>
            </a:fld>
            <a:endParaRPr lang="en-GB"/>
          </a:p>
        </p:txBody>
      </p:sp>
      <p:sp>
        <p:nvSpPr>
          <p:cNvPr id="4" name="Footer Placeholder 3"/>
          <p:cNvSpPr>
            <a:spLocks noGrp="1"/>
          </p:cNvSpPr>
          <p:nvPr>
            <p:ph type="ftr" sz="quarter" idx="11"/>
          </p:nvPr>
        </p:nvSpPr>
        <p:spPr/>
        <p:txBody>
          <a:bodyPr/>
          <a:lstStyle/>
          <a:p>
            <a:r>
              <a:rPr lang="en-GB" smtClean="0"/>
              <a:t>1 Korn Ferry 2018</a:t>
            </a:r>
            <a:endParaRPr lang="en-GB"/>
          </a:p>
        </p:txBody>
      </p:sp>
      <p:sp>
        <p:nvSpPr>
          <p:cNvPr id="5" name="Slide Number Placeholder 4"/>
          <p:cNvSpPr>
            <a:spLocks noGrp="1"/>
          </p:cNvSpPr>
          <p:nvPr>
            <p:ph type="sldNum" sz="quarter" idx="12"/>
          </p:nvPr>
        </p:nvSpPr>
        <p:spPr/>
        <p:txBody>
          <a:bodyPr/>
          <a:lstStyle/>
          <a:p>
            <a:fld id="{CD88D163-8FEE-4B6A-977D-600E3843CE6C}" type="slidenum">
              <a:rPr lang="en-GB" smtClean="0"/>
              <a:t>‹#›</a:t>
            </a:fld>
            <a:endParaRPr lang="en-GB"/>
          </a:p>
        </p:txBody>
      </p:sp>
      <p:sp>
        <p:nvSpPr>
          <p:cNvPr id="7" name="Title 1"/>
          <p:cNvSpPr>
            <a:spLocks noGrp="1"/>
          </p:cNvSpPr>
          <p:nvPr>
            <p:ph type="title"/>
          </p:nvPr>
        </p:nvSpPr>
        <p:spPr>
          <a:xfrm>
            <a:off x="457200" y="53752"/>
            <a:ext cx="6096000" cy="1143000"/>
          </a:xfrm>
        </p:spPr>
        <p:txBody>
          <a:bodyPr>
            <a:noAutofit/>
          </a:bodyPr>
          <a:lstStyle>
            <a:lvl1pPr algn="l">
              <a:defRPr sz="3200"/>
            </a:lvl1pPr>
          </a:lstStyle>
          <a:p>
            <a:r>
              <a:rPr lang="en-US" dirty="0" smtClean="0"/>
              <a:t>Click to edit Master title style</a:t>
            </a:r>
            <a:endParaRPr lang="en-GB"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C6BE4-FD53-4723-83C6-58397562A573}" type="datetime1">
              <a:rPr lang="en-US" smtClean="0"/>
              <a:t>10/22/2019</a:t>
            </a:fld>
            <a:endParaRPr lang="en-GB"/>
          </a:p>
        </p:txBody>
      </p:sp>
      <p:sp>
        <p:nvSpPr>
          <p:cNvPr id="3" name="Footer Placeholder 2"/>
          <p:cNvSpPr>
            <a:spLocks noGrp="1"/>
          </p:cNvSpPr>
          <p:nvPr>
            <p:ph type="ftr" sz="quarter" idx="11"/>
          </p:nvPr>
        </p:nvSpPr>
        <p:spPr/>
        <p:txBody>
          <a:bodyPr/>
          <a:lstStyle/>
          <a:p>
            <a:r>
              <a:rPr lang="en-GB" smtClean="0"/>
              <a:t>1 Korn Ferry 2018</a:t>
            </a:r>
            <a:endParaRPr lang="en-GB"/>
          </a:p>
        </p:txBody>
      </p:sp>
      <p:sp>
        <p:nvSpPr>
          <p:cNvPr id="4" name="Slide Number Placeholder 3"/>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B55BFDA-0119-4694-9E19-A85FE2884C07}" type="datetime1">
              <a:rPr lang="en-US" smtClean="0"/>
              <a:t>10/22/2019</a:t>
            </a:fld>
            <a:endParaRPr lang="en-GB"/>
          </a:p>
        </p:txBody>
      </p:sp>
      <p:sp>
        <p:nvSpPr>
          <p:cNvPr id="5" name="Footer Placeholder 4"/>
          <p:cNvSpPr>
            <a:spLocks noGrp="1"/>
          </p:cNvSpPr>
          <p:nvPr>
            <p:ph type="ftr" sz="quarter" idx="11"/>
          </p:nvPr>
        </p:nvSpPr>
        <p:spPr/>
        <p:txBody>
          <a:bodyPr/>
          <a:lstStyle/>
          <a:p>
            <a:r>
              <a:rPr lang="en-GB" smtClean="0"/>
              <a:t>1 Korn Ferry 2018</a:t>
            </a:r>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C54D76C-3044-40D9-AECD-92269C005927}" type="datetime1">
              <a:rPr lang="en-US" smtClean="0"/>
              <a:t>10/22/2019</a:t>
            </a:fld>
            <a:endParaRPr lang="en-GB"/>
          </a:p>
        </p:txBody>
      </p:sp>
      <p:sp>
        <p:nvSpPr>
          <p:cNvPr id="6" name="Footer Placeholder 5"/>
          <p:cNvSpPr>
            <a:spLocks noGrp="1"/>
          </p:cNvSpPr>
          <p:nvPr>
            <p:ph type="ftr" sz="quarter" idx="11"/>
          </p:nvPr>
        </p:nvSpPr>
        <p:spPr/>
        <p:txBody>
          <a:bodyPr/>
          <a:lstStyle/>
          <a:p>
            <a:r>
              <a:rPr lang="en-GB" smtClean="0"/>
              <a:t>1 Korn Ferry 2018</a:t>
            </a:r>
            <a:endParaRPr lang="en-GB"/>
          </a:p>
        </p:txBody>
      </p:sp>
      <p:sp>
        <p:nvSpPr>
          <p:cNvPr id="7" name="Slide Number Placeholder 6"/>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43AD6F1-9673-4DE2-9137-C0BDEC17B906}" type="datetime1">
              <a:rPr lang="en-US" smtClean="0"/>
              <a:t>10/22/2019</a:t>
            </a:fld>
            <a:endParaRPr lang="en-GB"/>
          </a:p>
        </p:txBody>
      </p:sp>
      <p:sp>
        <p:nvSpPr>
          <p:cNvPr id="6" name="Footer Placeholder 5"/>
          <p:cNvSpPr>
            <a:spLocks noGrp="1"/>
          </p:cNvSpPr>
          <p:nvPr>
            <p:ph type="ftr" sz="quarter" idx="11"/>
          </p:nvPr>
        </p:nvSpPr>
        <p:spPr/>
        <p:txBody>
          <a:bodyPr/>
          <a:lstStyle/>
          <a:p>
            <a:r>
              <a:rPr lang="en-GB" smtClean="0"/>
              <a:t>1 Korn Ferry 2018</a:t>
            </a:r>
            <a:endParaRPr lang="en-GB"/>
          </a:p>
        </p:txBody>
      </p:sp>
      <p:sp>
        <p:nvSpPr>
          <p:cNvPr id="7" name="Slide Number Placeholder 6"/>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 y="3"/>
            <a:ext cx="9144000" cy="1438177"/>
          </a:xfrm>
          <a:prstGeom prst="rect">
            <a:avLst/>
          </a:prstGeom>
        </p:spPr>
      </p:pic>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8326E6-5F55-4181-BFBD-0E9F591D1580}" type="datetime1">
              <a:rPr lang="en-US" smtClean="0"/>
              <a:t>10/22/2019</a:t>
            </a:fld>
            <a:endParaRPr lang="en-GB"/>
          </a:p>
        </p:txBody>
      </p:sp>
      <p:sp>
        <p:nvSpPr>
          <p:cNvPr id="5" name="Footer Placeholder 4"/>
          <p:cNvSpPr>
            <a:spLocks noGrp="1"/>
          </p:cNvSpPr>
          <p:nvPr>
            <p:ph type="ftr" sz="quarter" idx="11"/>
          </p:nvPr>
        </p:nvSpPr>
        <p:spPr/>
        <p:txBody>
          <a:bodyPr/>
          <a:lstStyle/>
          <a:p>
            <a:r>
              <a:rPr lang="en-GB" smtClean="0"/>
              <a:t>1 Korn Ferry 2018</a:t>
            </a:r>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
        <p:nvSpPr>
          <p:cNvPr id="7" name="Title 1"/>
          <p:cNvSpPr>
            <a:spLocks noGrp="1"/>
          </p:cNvSpPr>
          <p:nvPr>
            <p:ph type="title"/>
          </p:nvPr>
        </p:nvSpPr>
        <p:spPr>
          <a:xfrm>
            <a:off x="457200" y="53752"/>
            <a:ext cx="6096000" cy="1143000"/>
          </a:xfrm>
        </p:spPr>
        <p:txBody>
          <a:bodyPr>
            <a:noAutofit/>
          </a:bodyPr>
          <a:lstStyle>
            <a:lvl1pPr algn="l">
              <a:defRPr sz="3200"/>
            </a:lvl1pPr>
          </a:lstStyle>
          <a:p>
            <a:r>
              <a:rPr lang="en-US" dirty="0" smtClean="0"/>
              <a:t>Click to edit Master title style</a:t>
            </a:r>
            <a:endParaRPr lang="en-GB"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9B0085-4EC7-4871-89BA-11BCDF3F5915}" type="datetime1">
              <a:rPr lang="en-US" smtClean="0"/>
              <a:t>10/22/2019</a:t>
            </a:fld>
            <a:endParaRPr lang="en-GB"/>
          </a:p>
        </p:txBody>
      </p:sp>
      <p:sp>
        <p:nvSpPr>
          <p:cNvPr id="5" name="Footer Placeholder 4"/>
          <p:cNvSpPr>
            <a:spLocks noGrp="1"/>
          </p:cNvSpPr>
          <p:nvPr>
            <p:ph type="ftr" sz="quarter" idx="11"/>
          </p:nvPr>
        </p:nvSpPr>
        <p:spPr/>
        <p:txBody>
          <a:bodyPr/>
          <a:lstStyle/>
          <a:p>
            <a:r>
              <a:rPr lang="en-GB" smtClean="0"/>
              <a:t>1 Korn Ferry 2018</a:t>
            </a:r>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over Slide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
            <a:ext cx="9144000" cy="1438177"/>
          </a:xfrm>
          <a:prstGeom prst="rect">
            <a:avLst/>
          </a:prstGeom>
        </p:spPr>
      </p:pic>
      <p:sp>
        <p:nvSpPr>
          <p:cNvPr id="2" name="Title 1"/>
          <p:cNvSpPr>
            <a:spLocks noGrp="1"/>
          </p:cNvSpPr>
          <p:nvPr>
            <p:ph type="title"/>
          </p:nvPr>
        </p:nvSpPr>
        <p:spPr>
          <a:xfrm>
            <a:off x="457200" y="53752"/>
            <a:ext cx="6096000" cy="1143000"/>
          </a:xfrm>
        </p:spPr>
        <p:txBody>
          <a:bodyPr>
            <a:noAutofit/>
          </a:bodyPr>
          <a:lstStyle>
            <a:lvl1pPr algn="l">
              <a:defRPr sz="32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AED650F-6A0F-4D0E-809A-8DFC2E54B295}" type="datetime1">
              <a:rPr lang="en-US" smtClean="0"/>
              <a:t>10/22/2019</a:t>
            </a:fld>
            <a:endParaRPr lang="en-GB"/>
          </a:p>
        </p:txBody>
      </p:sp>
      <p:sp>
        <p:nvSpPr>
          <p:cNvPr id="5" name="Footer Placeholder 4"/>
          <p:cNvSpPr>
            <a:spLocks noGrp="1"/>
          </p:cNvSpPr>
          <p:nvPr>
            <p:ph type="ftr" sz="quarter" idx="11"/>
          </p:nvPr>
        </p:nvSpPr>
        <p:spPr/>
        <p:txBody>
          <a:bodyPr/>
          <a:lstStyle/>
          <a:p>
            <a:r>
              <a:rPr lang="en-GB" smtClean="0"/>
              <a:t>1 Korn Ferry 2018</a:t>
            </a:r>
            <a:endParaRPr lang="en-GB" dirty="0"/>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27476580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tom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950"/>
            <a:ext cx="9144000" cy="1480835"/>
          </a:xfrm>
          <a:prstGeom prst="rect">
            <a:avLst/>
          </a:prstGeom>
        </p:spPr>
      </p:pic>
      <p:sp>
        <p:nvSpPr>
          <p:cNvPr id="2" name="Title 1"/>
          <p:cNvSpPr>
            <a:spLocks noGrp="1"/>
          </p:cNvSpPr>
          <p:nvPr>
            <p:ph type="title"/>
          </p:nvPr>
        </p:nvSpPr>
        <p:spPr>
          <a:xfrm>
            <a:off x="457200" y="53752"/>
            <a:ext cx="6096000" cy="1143000"/>
          </a:xfrm>
        </p:spPr>
        <p:txBody>
          <a:bodyPr>
            <a:noAutofit/>
          </a:bodyPr>
          <a:lstStyle>
            <a:lvl1pPr algn="l">
              <a:defRPr sz="32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37D23E-9A83-48AC-9C02-634B3F428D57}" type="datetime1">
              <a:rPr lang="en-US" smtClean="0"/>
              <a:t>10/22/2019</a:t>
            </a:fld>
            <a:endParaRPr lang="en-GB"/>
          </a:p>
        </p:txBody>
      </p:sp>
      <p:sp>
        <p:nvSpPr>
          <p:cNvPr id="5" name="Footer Placeholder 4"/>
          <p:cNvSpPr>
            <a:spLocks noGrp="1"/>
          </p:cNvSpPr>
          <p:nvPr>
            <p:ph type="ftr" sz="quarter" idx="11"/>
          </p:nvPr>
        </p:nvSpPr>
        <p:spPr/>
        <p:txBody>
          <a:bodyPr/>
          <a:lstStyle/>
          <a:p>
            <a:r>
              <a:rPr lang="en-GB" smtClean="0"/>
              <a:t>1 Korn Ferry 2018</a:t>
            </a:r>
            <a:endParaRPr lang="en-GB" dirty="0"/>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Earth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432560"/>
          </a:xfrm>
          <a:prstGeom prst="rect">
            <a:avLst/>
          </a:prstGeom>
        </p:spPr>
      </p:pic>
      <p:sp>
        <p:nvSpPr>
          <p:cNvPr id="2" name="Title 1"/>
          <p:cNvSpPr>
            <a:spLocks noGrp="1"/>
          </p:cNvSpPr>
          <p:nvPr>
            <p:ph type="title"/>
          </p:nvPr>
        </p:nvSpPr>
        <p:spPr>
          <a:xfrm>
            <a:off x="457200" y="53752"/>
            <a:ext cx="6096000" cy="1143000"/>
          </a:xfrm>
        </p:spPr>
        <p:txBody>
          <a:bodyPr>
            <a:noAutofit/>
          </a:bodyPr>
          <a:lstStyle>
            <a:lvl1pPr algn="l">
              <a:defRPr sz="32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389284D-EF49-40C1-BD3F-1318F3E77422}" type="datetime1">
              <a:rPr lang="en-US" smtClean="0"/>
              <a:t>10/22/2019</a:t>
            </a:fld>
            <a:endParaRPr lang="en-GB"/>
          </a:p>
        </p:txBody>
      </p:sp>
      <p:sp>
        <p:nvSpPr>
          <p:cNvPr id="5" name="Footer Placeholder 4"/>
          <p:cNvSpPr>
            <a:spLocks noGrp="1"/>
          </p:cNvSpPr>
          <p:nvPr>
            <p:ph type="ftr" sz="quarter" idx="11"/>
          </p:nvPr>
        </p:nvSpPr>
        <p:spPr/>
        <p:txBody>
          <a:bodyPr/>
          <a:lstStyle/>
          <a:p>
            <a:r>
              <a:rPr lang="en-GB" smtClean="0"/>
              <a:t>1 Korn Ferry 2018</a:t>
            </a:r>
            <a:endParaRPr lang="en-GB" dirty="0"/>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28497912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olar System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224"/>
            <a:ext cx="9144000" cy="1377237"/>
          </a:xfrm>
          <a:prstGeom prst="rect">
            <a:avLst/>
          </a:prstGeom>
        </p:spPr>
      </p:pic>
      <p:sp>
        <p:nvSpPr>
          <p:cNvPr id="2" name="Title 1"/>
          <p:cNvSpPr>
            <a:spLocks noGrp="1"/>
          </p:cNvSpPr>
          <p:nvPr>
            <p:ph type="title"/>
          </p:nvPr>
        </p:nvSpPr>
        <p:spPr>
          <a:xfrm>
            <a:off x="457200" y="53752"/>
            <a:ext cx="6096000" cy="1143000"/>
          </a:xfrm>
        </p:spPr>
        <p:txBody>
          <a:bodyPr>
            <a:noAutofit/>
          </a:bodyPr>
          <a:lstStyle>
            <a:lvl1pPr algn="l">
              <a:defRPr sz="32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05012F-7F0E-4EB0-8AEC-B4F73EB0DA10}" type="datetime1">
              <a:rPr lang="en-US" smtClean="0"/>
              <a:t>10/22/2019</a:t>
            </a:fld>
            <a:endParaRPr lang="en-GB"/>
          </a:p>
        </p:txBody>
      </p:sp>
      <p:sp>
        <p:nvSpPr>
          <p:cNvPr id="5" name="Footer Placeholder 4"/>
          <p:cNvSpPr>
            <a:spLocks noGrp="1"/>
          </p:cNvSpPr>
          <p:nvPr>
            <p:ph type="ftr" sz="quarter" idx="11"/>
          </p:nvPr>
        </p:nvSpPr>
        <p:spPr/>
        <p:txBody>
          <a:bodyPr/>
          <a:lstStyle/>
          <a:p>
            <a:r>
              <a:rPr lang="en-GB" smtClean="0"/>
              <a:t>1 Korn Ferry 2018</a:t>
            </a:r>
            <a:endParaRPr lang="en-GB" dirty="0"/>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243044376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mputer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1404660"/>
          </a:xfrm>
          <a:prstGeom prst="rect">
            <a:avLst/>
          </a:prstGeom>
        </p:spPr>
      </p:pic>
      <p:sp>
        <p:nvSpPr>
          <p:cNvPr id="2" name="Title 1"/>
          <p:cNvSpPr>
            <a:spLocks noGrp="1"/>
          </p:cNvSpPr>
          <p:nvPr>
            <p:ph type="title"/>
          </p:nvPr>
        </p:nvSpPr>
        <p:spPr>
          <a:xfrm>
            <a:off x="457200" y="53752"/>
            <a:ext cx="6096000" cy="1143000"/>
          </a:xfrm>
        </p:spPr>
        <p:txBody>
          <a:bodyPr>
            <a:noAutofit/>
          </a:bodyPr>
          <a:lstStyle>
            <a:lvl1pPr algn="l">
              <a:defRPr sz="32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D4D4D8-8E64-4099-9FC5-083E750130A5}" type="datetime1">
              <a:rPr lang="en-US" smtClean="0"/>
              <a:t>10/22/2019</a:t>
            </a:fld>
            <a:endParaRPr lang="en-GB"/>
          </a:p>
        </p:txBody>
      </p:sp>
      <p:sp>
        <p:nvSpPr>
          <p:cNvPr id="5" name="Footer Placeholder 4"/>
          <p:cNvSpPr>
            <a:spLocks noGrp="1"/>
          </p:cNvSpPr>
          <p:nvPr>
            <p:ph type="ftr" sz="quarter" idx="11"/>
          </p:nvPr>
        </p:nvSpPr>
        <p:spPr/>
        <p:txBody>
          <a:bodyPr/>
          <a:lstStyle/>
          <a:p>
            <a:r>
              <a:rPr lang="en-GB" smtClean="0"/>
              <a:t>1 Korn Ferry 2018</a:t>
            </a:r>
            <a:endParaRPr lang="en-GB" dirty="0"/>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40459592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eaction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3"/>
            <a:ext cx="9144000" cy="1420368"/>
          </a:xfrm>
          <a:prstGeom prst="rect">
            <a:avLst/>
          </a:prstGeom>
        </p:spPr>
      </p:pic>
      <p:sp>
        <p:nvSpPr>
          <p:cNvPr id="2" name="Title 1"/>
          <p:cNvSpPr>
            <a:spLocks noGrp="1"/>
          </p:cNvSpPr>
          <p:nvPr>
            <p:ph type="title"/>
          </p:nvPr>
        </p:nvSpPr>
        <p:spPr>
          <a:xfrm>
            <a:off x="457200" y="53752"/>
            <a:ext cx="6096000" cy="1143000"/>
          </a:xfrm>
        </p:spPr>
        <p:txBody>
          <a:bodyPr>
            <a:noAutofit/>
          </a:bodyPr>
          <a:lstStyle>
            <a:lvl1pPr algn="l">
              <a:defRPr sz="32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BD4FF49-2D9B-4451-AA96-2C54C00C8FC0}" type="datetime1">
              <a:rPr lang="en-US" smtClean="0"/>
              <a:t>10/22/2019</a:t>
            </a:fld>
            <a:endParaRPr lang="en-GB"/>
          </a:p>
        </p:txBody>
      </p:sp>
      <p:sp>
        <p:nvSpPr>
          <p:cNvPr id="5" name="Footer Placeholder 4"/>
          <p:cNvSpPr>
            <a:spLocks noGrp="1"/>
          </p:cNvSpPr>
          <p:nvPr>
            <p:ph type="ftr" sz="quarter" idx="11"/>
          </p:nvPr>
        </p:nvSpPr>
        <p:spPr/>
        <p:txBody>
          <a:bodyPr/>
          <a:lstStyle/>
          <a:p>
            <a:r>
              <a:rPr lang="en-GB" smtClean="0"/>
              <a:t>1 Korn Ferry 2018</a:t>
            </a:r>
            <a:endParaRPr lang="en-GB" dirty="0"/>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31978318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1404660"/>
          </a:xfrm>
          <a:prstGeom prst="rect">
            <a:avLst/>
          </a:prstGeom>
        </p:spPr>
      </p:pic>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48FA7CE-B2AA-4D60-8068-8F5EAFA7BB1B}" type="datetime1">
              <a:rPr lang="en-US" smtClean="0"/>
              <a:t>10/22/2019</a:t>
            </a:fld>
            <a:endParaRPr lang="en-GB"/>
          </a:p>
        </p:txBody>
      </p:sp>
      <p:sp>
        <p:nvSpPr>
          <p:cNvPr id="6" name="Footer Placeholder 5"/>
          <p:cNvSpPr>
            <a:spLocks noGrp="1"/>
          </p:cNvSpPr>
          <p:nvPr>
            <p:ph type="ftr" sz="quarter" idx="11"/>
          </p:nvPr>
        </p:nvSpPr>
        <p:spPr/>
        <p:txBody>
          <a:bodyPr/>
          <a:lstStyle/>
          <a:p>
            <a:r>
              <a:rPr lang="en-GB" smtClean="0"/>
              <a:t>1 Korn Ferry 2018</a:t>
            </a:r>
            <a:endParaRPr lang="en-GB"/>
          </a:p>
        </p:txBody>
      </p:sp>
      <p:sp>
        <p:nvSpPr>
          <p:cNvPr id="7" name="Slide Number Placeholder 6"/>
          <p:cNvSpPr>
            <a:spLocks noGrp="1"/>
          </p:cNvSpPr>
          <p:nvPr>
            <p:ph type="sldNum" sz="quarter" idx="12"/>
          </p:nvPr>
        </p:nvSpPr>
        <p:spPr/>
        <p:txBody>
          <a:bodyPr/>
          <a:lstStyle/>
          <a:p>
            <a:fld id="{CD88D163-8FEE-4B6A-977D-600E3843CE6C}" type="slidenum">
              <a:rPr lang="en-GB" smtClean="0"/>
              <a:t>‹#›</a:t>
            </a:fld>
            <a:endParaRPr lang="en-GB"/>
          </a:p>
        </p:txBody>
      </p:sp>
      <p:sp>
        <p:nvSpPr>
          <p:cNvPr id="9" name="Title 1"/>
          <p:cNvSpPr>
            <a:spLocks noGrp="1"/>
          </p:cNvSpPr>
          <p:nvPr>
            <p:ph type="title"/>
          </p:nvPr>
        </p:nvSpPr>
        <p:spPr>
          <a:xfrm>
            <a:off x="457200" y="53752"/>
            <a:ext cx="6096000" cy="1143000"/>
          </a:xfrm>
        </p:spPr>
        <p:txBody>
          <a:bodyPr>
            <a:noAutofit/>
          </a:bodyPr>
          <a:lstStyle>
            <a:lvl1pPr algn="l">
              <a:defRPr sz="3200"/>
            </a:lvl1pPr>
          </a:lstStyle>
          <a:p>
            <a:r>
              <a:rPr lang="en-US" dirty="0" smtClean="0"/>
              <a:t>Click to edit Master title style</a:t>
            </a:r>
            <a:endParaRPr lang="en-GB"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
            <a:ext cx="9144000" cy="1377237"/>
          </a:xfrm>
          <a:prstGeom prst="rect">
            <a:avLst/>
          </a:prstGeom>
        </p:spPr>
      </p:pic>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3A81302-5A2F-4FD5-A240-11CED5470B3B}" type="datetime1">
              <a:rPr lang="en-US" smtClean="0"/>
              <a:t>10/22/2019</a:t>
            </a:fld>
            <a:endParaRPr lang="en-GB"/>
          </a:p>
        </p:txBody>
      </p:sp>
      <p:sp>
        <p:nvSpPr>
          <p:cNvPr id="8" name="Footer Placeholder 7"/>
          <p:cNvSpPr>
            <a:spLocks noGrp="1"/>
          </p:cNvSpPr>
          <p:nvPr>
            <p:ph type="ftr" sz="quarter" idx="11"/>
          </p:nvPr>
        </p:nvSpPr>
        <p:spPr/>
        <p:txBody>
          <a:bodyPr/>
          <a:lstStyle/>
          <a:p>
            <a:r>
              <a:rPr lang="en-GB" smtClean="0"/>
              <a:t>1 Korn Ferry 2018</a:t>
            </a:r>
            <a:endParaRPr lang="en-GB"/>
          </a:p>
        </p:txBody>
      </p:sp>
      <p:sp>
        <p:nvSpPr>
          <p:cNvPr id="9" name="Slide Number Placeholder 8"/>
          <p:cNvSpPr>
            <a:spLocks noGrp="1"/>
          </p:cNvSpPr>
          <p:nvPr>
            <p:ph type="sldNum" sz="quarter" idx="12"/>
          </p:nvPr>
        </p:nvSpPr>
        <p:spPr/>
        <p:txBody>
          <a:bodyPr/>
          <a:lstStyle/>
          <a:p>
            <a:fld id="{CD88D163-8FEE-4B6A-977D-600E3843CE6C}" type="slidenum">
              <a:rPr lang="en-GB" smtClean="0"/>
              <a:t>‹#›</a:t>
            </a:fld>
            <a:endParaRPr lang="en-GB"/>
          </a:p>
        </p:txBody>
      </p:sp>
      <p:sp>
        <p:nvSpPr>
          <p:cNvPr id="11" name="Title 1"/>
          <p:cNvSpPr>
            <a:spLocks noGrp="1"/>
          </p:cNvSpPr>
          <p:nvPr>
            <p:ph type="title"/>
          </p:nvPr>
        </p:nvSpPr>
        <p:spPr>
          <a:xfrm>
            <a:off x="457200" y="53752"/>
            <a:ext cx="6096000" cy="1143000"/>
          </a:xfrm>
        </p:spPr>
        <p:txBody>
          <a:bodyPr>
            <a:noAutofit/>
          </a:bodyPr>
          <a:lstStyle>
            <a:lvl1pPr algn="l">
              <a:defRPr sz="3200"/>
            </a:lvl1pPr>
          </a:lstStyle>
          <a:p>
            <a:r>
              <a:rPr lang="en-US" dirty="0" smtClean="0"/>
              <a:t>Click to edit Master title style</a:t>
            </a:r>
            <a:endParaRPr lang="en-GB"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C8C56BB-02CD-46A7-81D4-D685C8809A36}" type="datetime1">
              <a:rPr lang="en-US" smtClean="0"/>
              <a:t>10/22/2019</a:t>
            </a:fld>
            <a:endParaRPr lang="en-GB"/>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GB" smtClean="0"/>
              <a:t>1 Korn Ferry 2018</a:t>
            </a:r>
            <a:endParaRPr lang="en-GB"/>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D88D163-8FEE-4B6A-977D-600E3843CE6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3" r:id="rId5"/>
    <p:sldLayoutId id="2147483664" r:id="rId6"/>
    <p:sldLayoutId id="2147483665" r:id="rId7"/>
    <p:sldLayoutId id="2147483652" r:id="rId8"/>
    <p:sldLayoutId id="2147483653" r:id="rId9"/>
    <p:sldLayoutId id="2147483654" r:id="rId10"/>
    <p:sldLayoutId id="2147483655" r:id="rId11"/>
    <p:sldLayoutId id="2147483651" r:id="rId12"/>
    <p:sldLayoutId id="2147483656" r:id="rId13"/>
    <p:sldLayoutId id="2147483657" r:id="rId14"/>
    <p:sldLayoutId id="2147483658" r:id="rId15"/>
    <p:sldLayoutId id="2147483659" r:id="rId16"/>
  </p:sldLayoutIdLst>
  <p:timing>
    <p:tnLst>
      <p:par>
        <p:cTn id="1" dur="indefinite" restart="never" nodeType="tmRoot"/>
      </p:par>
    </p:tnLst>
  </p:timing>
  <p:hf sldNum="0" hd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jp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stem.leeds.ac.uk/wp-content/uploads/2016/10/Leeds_loves_STEM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2278158"/>
            <a:ext cx="4176464" cy="28587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83768" y="2278158"/>
            <a:ext cx="5472608" cy="1107996"/>
          </a:xfrm>
          <a:prstGeom prst="rect">
            <a:avLst/>
          </a:prstGeom>
          <a:noFill/>
        </p:spPr>
        <p:txBody>
          <a:bodyPr wrap="square" rtlCol="0">
            <a:spAutoFit/>
          </a:bodyPr>
          <a:lstStyle/>
          <a:p>
            <a:r>
              <a:rPr lang="en-GB" sz="6600" dirty="0" smtClean="0">
                <a:latin typeface="Arial Narrow" panose="020B0606020202030204" pitchFamily="34" charset="0"/>
              </a:rPr>
              <a:t>Leeds Loves</a:t>
            </a:r>
            <a:endParaRPr lang="en-GB" sz="6600" dirty="0">
              <a:latin typeface="Arial Narrow" panose="020B0606020202030204" pitchFamily="34" charset="0"/>
            </a:endParaRPr>
          </a:p>
        </p:txBody>
      </p:sp>
    </p:spTree>
    <p:extLst>
      <p:ext uri="{BB962C8B-B14F-4D97-AF65-F5344CB8AC3E}">
        <p14:creationId xmlns:p14="http://schemas.microsoft.com/office/powerpoint/2010/main" val="4244312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4037"/>
            <a:ext cx="6096000" cy="1143000"/>
          </a:xfrm>
        </p:spPr>
        <p:txBody>
          <a:bodyPr/>
          <a:lstStyle/>
          <a:p>
            <a:r>
              <a:rPr lang="en-GB" sz="5400" dirty="0" smtClean="0">
                <a:solidFill>
                  <a:schemeClr val="bg1"/>
                </a:solidFill>
              </a:rPr>
              <a:t>No. 4</a:t>
            </a:r>
            <a:endParaRPr lang="en-GB" sz="5400" dirty="0">
              <a:solidFill>
                <a:schemeClr val="bg1"/>
              </a:solidFill>
            </a:endParaRPr>
          </a:p>
        </p:txBody>
      </p:sp>
      <p:sp>
        <p:nvSpPr>
          <p:cNvPr id="3" name="Content Placeholder 2"/>
          <p:cNvSpPr>
            <a:spLocks noGrp="1"/>
          </p:cNvSpPr>
          <p:nvPr>
            <p:ph idx="1"/>
          </p:nvPr>
        </p:nvSpPr>
        <p:spPr/>
        <p:txBody>
          <a:bodyPr>
            <a:normAutofit/>
          </a:bodyPr>
          <a:lstStyle/>
          <a:p>
            <a:pPr marL="0" indent="0" defTabSz="457200">
              <a:buNone/>
            </a:pPr>
            <a:r>
              <a:rPr lang="en-GB" sz="2400" b="1" dirty="0" smtClean="0"/>
              <a:t>Bananas grow on trees</a:t>
            </a:r>
            <a:endParaRPr lang="en-GB" sz="2400" b="1" dirty="0"/>
          </a:p>
          <a:p>
            <a:pPr marL="0" lvl="0" indent="0" defTabSz="457200">
              <a:buNone/>
            </a:pPr>
            <a:endParaRPr lang="en-GB" sz="2400" dirty="0" smtClean="0">
              <a:solidFill>
                <a:srgbClr val="00B0F0"/>
              </a:solidFill>
              <a:latin typeface="Arial" panose="020B0604020202020204" pitchFamily="34" charset="0"/>
              <a:cs typeface="Arial" panose="020B0604020202020204" pitchFamily="34" charset="0"/>
            </a:endParaRPr>
          </a:p>
          <a:p>
            <a:pPr marL="0" lvl="0" indent="0" defTabSz="457200">
              <a:buNone/>
            </a:pPr>
            <a:endParaRPr lang="en-GB" sz="2400" dirty="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2400" dirty="0" smtClean="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2400" dirty="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2400" dirty="0" smtClean="0">
              <a:solidFill>
                <a:srgbClr val="00B0F0"/>
              </a:solidFill>
              <a:latin typeface="Arial" panose="020B0604020202020204" pitchFamily="34" charset="0"/>
              <a:cs typeface="Arial" panose="020B0604020202020204" pitchFamily="34" charset="0"/>
            </a:endParaRPr>
          </a:p>
          <a:p>
            <a:pPr marL="0" lvl="0" indent="0" defTabSz="457200">
              <a:buNone/>
            </a:pPr>
            <a:endParaRPr lang="en-GB" sz="2400" dirty="0" smtClean="0">
              <a:solidFill>
                <a:srgbClr val="00B0F0"/>
              </a:solidFill>
              <a:latin typeface="Arial" panose="020B0604020202020204" pitchFamily="34" charset="0"/>
              <a:cs typeface="Arial" panose="020B0604020202020204" pitchFamily="34" charset="0"/>
            </a:endParaRPr>
          </a:p>
          <a:p>
            <a:pPr marL="0" lvl="0" indent="0" defTabSz="457200">
              <a:buNone/>
            </a:pPr>
            <a:r>
              <a:rPr lang="en-GB" sz="2400" dirty="0" smtClean="0">
                <a:solidFill>
                  <a:srgbClr val="00B0F0"/>
                </a:solidFill>
                <a:latin typeface="Arial" panose="020B0604020202020204" pitchFamily="34" charset="0"/>
                <a:cs typeface="Arial" panose="020B0604020202020204" pitchFamily="34" charset="0"/>
              </a:rPr>
              <a:t>False</a:t>
            </a:r>
          </a:p>
          <a:p>
            <a:pPr marL="0" lvl="0" indent="0" defTabSz="457200">
              <a:buNone/>
            </a:pPr>
            <a:r>
              <a:rPr lang="en-GB" sz="2400" dirty="0" smtClean="0"/>
              <a:t>Bananas </a:t>
            </a:r>
            <a:r>
              <a:rPr lang="en-GB" sz="2400" dirty="0"/>
              <a:t>do not grow on trees. They grow from a root structure that produces an above ground stem.</a:t>
            </a:r>
            <a:endParaRPr lang="en-GB" sz="2400" dirty="0">
              <a:latin typeface="Arial" panose="020B0604020202020204" pitchFamily="34" charset="0"/>
              <a:cs typeface="Arial" panose="020B0604020202020204" pitchFamily="34" charset="0"/>
            </a:endParaRPr>
          </a:p>
          <a:p>
            <a:pPr marL="0" indent="0">
              <a:buNone/>
            </a:pPr>
            <a:endParaRPr lang="en-GB" dirty="0">
              <a:latin typeface="Rockwell" panose="02060603020205020403" pitchFamily="18" charset="0"/>
            </a:endParaRPr>
          </a:p>
        </p:txBody>
      </p:sp>
      <p:sp>
        <p:nvSpPr>
          <p:cNvPr id="4" name="Footer Placeholder 3"/>
          <p:cNvSpPr>
            <a:spLocks noGrp="1"/>
          </p:cNvSpPr>
          <p:nvPr>
            <p:ph type="ftr" sz="quarter" idx="11"/>
          </p:nvPr>
        </p:nvSpPr>
        <p:spPr/>
        <p:txBody>
          <a:bodyPr/>
          <a:lstStyle/>
          <a:p>
            <a:r>
              <a:rPr lang="en-GB" b="1" dirty="0" smtClean="0">
                <a:solidFill>
                  <a:schemeClr val="tx1"/>
                </a:solidFill>
              </a:rPr>
              <a:t>www.stem.leeds.ac.uk</a:t>
            </a:r>
            <a:endParaRPr lang="en-GB" b="1" dirty="0">
              <a:solidFill>
                <a:schemeClr val="tx1"/>
              </a:solidFill>
            </a:endParaRPr>
          </a:p>
        </p:txBody>
      </p:sp>
      <p:pic>
        <p:nvPicPr>
          <p:cNvPr id="5" name="Picture 4"/>
          <p:cNvPicPr>
            <a:picLocks noChangeAspect="1"/>
          </p:cNvPicPr>
          <p:nvPr/>
        </p:nvPicPr>
        <p:blipFill rotWithShape="1">
          <a:blip r:embed="rId3"/>
          <a:srcRect t="13713" b="13713"/>
          <a:stretch/>
        </p:blipFill>
        <p:spPr>
          <a:xfrm>
            <a:off x="539552" y="2060848"/>
            <a:ext cx="3600400" cy="2612990"/>
          </a:xfrm>
          <a:prstGeom prst="rect">
            <a:avLst/>
          </a:prstGeom>
        </p:spPr>
      </p:pic>
    </p:spTree>
    <p:extLst>
      <p:ext uri="{BB962C8B-B14F-4D97-AF65-F5344CB8AC3E}">
        <p14:creationId xmlns:p14="http://schemas.microsoft.com/office/powerpoint/2010/main" val="863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1000"/>
                                        <p:tgtEl>
                                          <p:spTgt spid="3">
                                            <p:txEl>
                                              <p:pRg st="7" end="7"/>
                                            </p:txEl>
                                          </p:spTgt>
                                        </p:tgtEl>
                                      </p:cBhvr>
                                    </p:animEffect>
                                    <p:anim calcmode="lin" valueType="num">
                                      <p:cBhvr>
                                        <p:cTn id="1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barn(inVertical)">
                                      <p:cBhvr>
                                        <p:cTn id="2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92564"/>
            <a:ext cx="6096000" cy="1143000"/>
          </a:xfrm>
        </p:spPr>
        <p:txBody>
          <a:bodyPr/>
          <a:lstStyle/>
          <a:p>
            <a:r>
              <a:rPr lang="en-GB" sz="5400" dirty="0" smtClean="0">
                <a:solidFill>
                  <a:schemeClr val="bg1"/>
                </a:solidFill>
              </a:rPr>
              <a:t>No. 5</a:t>
            </a:r>
            <a:endParaRPr lang="en-GB" sz="5400" dirty="0">
              <a:solidFill>
                <a:schemeClr val="bg1"/>
              </a:solidFill>
            </a:endParaRPr>
          </a:p>
        </p:txBody>
      </p:sp>
      <p:sp>
        <p:nvSpPr>
          <p:cNvPr id="3" name="Content Placeholder 2"/>
          <p:cNvSpPr>
            <a:spLocks noGrp="1"/>
          </p:cNvSpPr>
          <p:nvPr>
            <p:ph idx="1"/>
          </p:nvPr>
        </p:nvSpPr>
        <p:spPr>
          <a:xfrm>
            <a:off x="457200" y="1600202"/>
            <a:ext cx="8229600" cy="4756151"/>
          </a:xfrm>
        </p:spPr>
        <p:txBody>
          <a:bodyPr>
            <a:normAutofit fontScale="92500" lnSpcReduction="10000"/>
          </a:bodyPr>
          <a:lstStyle/>
          <a:p>
            <a:pPr marL="0" indent="0" fontAlgn="base">
              <a:buNone/>
            </a:pPr>
            <a:r>
              <a:rPr lang="en-GB" sz="2400" b="1" dirty="0"/>
              <a:t>Most people use only 10% of their brains.</a:t>
            </a:r>
          </a:p>
          <a:p>
            <a:pPr marL="0" lvl="0" indent="0" defTabSz="457200">
              <a:buNone/>
            </a:pPr>
            <a:endParaRPr lang="en-GB" sz="2400" dirty="0" smtClean="0">
              <a:solidFill>
                <a:srgbClr val="00B0F0"/>
              </a:solidFill>
              <a:latin typeface="Arial" panose="020B0604020202020204" pitchFamily="34" charset="0"/>
              <a:cs typeface="Arial" panose="020B0604020202020204" pitchFamily="34" charset="0"/>
            </a:endParaRPr>
          </a:p>
          <a:p>
            <a:pPr marL="0" lvl="0" indent="0" defTabSz="457200">
              <a:buNone/>
            </a:pPr>
            <a:endParaRPr lang="en-GB" sz="2400" dirty="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2400" dirty="0" smtClean="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2400" dirty="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2400" dirty="0" smtClean="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2400" dirty="0" smtClean="0">
              <a:solidFill>
                <a:srgbClr val="00B0F0"/>
              </a:solidFill>
              <a:latin typeface="Arial" panose="020B0604020202020204" pitchFamily="34" charset="0"/>
              <a:cs typeface="Arial" panose="020B0604020202020204" pitchFamily="34" charset="0"/>
            </a:endParaRPr>
          </a:p>
          <a:p>
            <a:pPr marL="0" lvl="0" indent="0" defTabSz="457200">
              <a:buNone/>
            </a:pPr>
            <a:endParaRPr lang="en-GB" sz="2400" dirty="0" smtClean="0">
              <a:solidFill>
                <a:srgbClr val="00B0F0"/>
              </a:solidFill>
              <a:latin typeface="Arial" panose="020B0604020202020204" pitchFamily="34" charset="0"/>
              <a:cs typeface="Arial" panose="020B0604020202020204" pitchFamily="34" charset="0"/>
            </a:endParaRPr>
          </a:p>
          <a:p>
            <a:pPr marL="0" lvl="0" indent="0" defTabSz="457200">
              <a:buNone/>
            </a:pPr>
            <a:r>
              <a:rPr lang="en-GB" sz="2400" dirty="0" smtClean="0">
                <a:solidFill>
                  <a:srgbClr val="00B0F0"/>
                </a:solidFill>
                <a:latin typeface="Arial" panose="020B0604020202020204" pitchFamily="34" charset="0"/>
                <a:cs typeface="Arial" panose="020B0604020202020204" pitchFamily="34" charset="0"/>
              </a:rPr>
              <a:t>False</a:t>
            </a:r>
          </a:p>
          <a:p>
            <a:pPr marL="0" lvl="0" indent="0" defTabSz="457200">
              <a:buNone/>
            </a:pPr>
            <a:endParaRPr lang="en-GB" sz="2400" dirty="0">
              <a:solidFill>
                <a:srgbClr val="00B0F0"/>
              </a:solidFill>
              <a:latin typeface="Arial" panose="020B0604020202020204" pitchFamily="34" charset="0"/>
              <a:cs typeface="Arial" panose="020B0604020202020204" pitchFamily="34" charset="0"/>
            </a:endParaRPr>
          </a:p>
          <a:p>
            <a:pPr marL="0" indent="0">
              <a:buNone/>
            </a:pPr>
            <a:r>
              <a:rPr lang="en-GB" sz="2400" dirty="0" smtClean="0"/>
              <a:t>You </a:t>
            </a:r>
            <a:r>
              <a:rPr lang="en-GB" sz="2400" dirty="0"/>
              <a:t>use all of your brain, just not all at once. This widely held science myth was disproved once scientists started imaging brain activity.</a:t>
            </a:r>
            <a:endParaRPr lang="en-GB" sz="2400" dirty="0">
              <a:latin typeface="Rockwell" panose="02060603020205020403" pitchFamily="18" charset="0"/>
            </a:endParaRPr>
          </a:p>
        </p:txBody>
      </p:sp>
      <p:sp>
        <p:nvSpPr>
          <p:cNvPr id="4" name="Footer Placeholder 3"/>
          <p:cNvSpPr>
            <a:spLocks noGrp="1"/>
          </p:cNvSpPr>
          <p:nvPr>
            <p:ph type="ftr" sz="quarter" idx="11"/>
          </p:nvPr>
        </p:nvSpPr>
        <p:spPr/>
        <p:txBody>
          <a:bodyPr/>
          <a:lstStyle/>
          <a:p>
            <a:r>
              <a:rPr lang="en-GB" b="1" dirty="0" smtClean="0">
                <a:solidFill>
                  <a:schemeClr val="tx1"/>
                </a:solidFill>
              </a:rPr>
              <a:t>www.stem.leeds.ac.uk</a:t>
            </a:r>
            <a:endParaRPr lang="en-GB" b="1" dirty="0">
              <a:solidFill>
                <a:schemeClr val="tx1"/>
              </a:solidFill>
            </a:endParaRPr>
          </a:p>
        </p:txBody>
      </p:sp>
      <p:pic>
        <p:nvPicPr>
          <p:cNvPr id="5" name="Picture 4"/>
          <p:cNvPicPr>
            <a:picLocks noChangeAspect="1"/>
          </p:cNvPicPr>
          <p:nvPr/>
        </p:nvPicPr>
        <p:blipFill>
          <a:blip r:embed="rId3"/>
          <a:stretch>
            <a:fillRect/>
          </a:stretch>
        </p:blipFill>
        <p:spPr>
          <a:xfrm>
            <a:off x="539551" y="2060848"/>
            <a:ext cx="3176823" cy="2376264"/>
          </a:xfrm>
          <a:prstGeom prst="rect">
            <a:avLst/>
          </a:prstGeom>
        </p:spPr>
      </p:pic>
    </p:spTree>
    <p:extLst>
      <p:ext uri="{BB962C8B-B14F-4D97-AF65-F5344CB8AC3E}">
        <p14:creationId xmlns:p14="http://schemas.microsoft.com/office/powerpoint/2010/main" val="22711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1000"/>
                                        <p:tgtEl>
                                          <p:spTgt spid="3">
                                            <p:txEl>
                                              <p:pRg st="8" end="8"/>
                                            </p:txEl>
                                          </p:spTgt>
                                        </p:tgtEl>
                                      </p:cBhvr>
                                    </p:animEffect>
                                    <p:anim calcmode="lin" valueType="num">
                                      <p:cBhvr>
                                        <p:cTn id="1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animEffect transition="in" filter="barn(inVertical)">
                                      <p:cBhvr>
                                        <p:cTn id="2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6923112" cy="1143000"/>
          </a:xfrm>
        </p:spPr>
        <p:txBody>
          <a:bodyPr/>
          <a:lstStyle/>
          <a:p>
            <a:r>
              <a:rPr lang="en-GB" dirty="0" smtClean="0">
                <a:solidFill>
                  <a:schemeClr val="bg1"/>
                </a:solidFill>
              </a:rPr>
              <a:t>Will you be part of the problem?</a:t>
            </a:r>
            <a:endParaRPr lang="en-GB" dirty="0">
              <a:solidFill>
                <a:schemeClr val="bg1"/>
              </a:solidFill>
            </a:endParaRPr>
          </a:p>
        </p:txBody>
      </p:sp>
      <p:pic>
        <p:nvPicPr>
          <p:cNvPr id="5" name="Picture 4"/>
          <p:cNvPicPr>
            <a:picLocks noChangeAspect="1"/>
          </p:cNvPicPr>
          <p:nvPr/>
        </p:nvPicPr>
        <p:blipFill>
          <a:blip r:embed="rId2"/>
          <a:stretch>
            <a:fillRect/>
          </a:stretch>
        </p:blipFill>
        <p:spPr>
          <a:xfrm>
            <a:off x="1187624" y="1761026"/>
            <a:ext cx="6659478" cy="3758364"/>
          </a:xfrm>
          <a:prstGeom prst="rect">
            <a:avLst/>
          </a:prstGeom>
        </p:spPr>
      </p:pic>
      <p:sp>
        <p:nvSpPr>
          <p:cNvPr id="6" name="Footer Placeholder 3"/>
          <p:cNvSpPr>
            <a:spLocks noGrp="1"/>
          </p:cNvSpPr>
          <p:nvPr>
            <p:ph type="ftr" sz="quarter" idx="11"/>
          </p:nvPr>
        </p:nvSpPr>
        <p:spPr>
          <a:xfrm>
            <a:off x="3124200" y="6356353"/>
            <a:ext cx="2895600" cy="365125"/>
          </a:xfrm>
        </p:spPr>
        <p:txBody>
          <a:bodyPr/>
          <a:lstStyle/>
          <a:p>
            <a:r>
              <a:rPr lang="en-GB" b="1" dirty="0" smtClean="0">
                <a:solidFill>
                  <a:schemeClr val="tx1"/>
                </a:solidFill>
              </a:rPr>
              <a:t>www.stem.leeds.ac.uk</a:t>
            </a:r>
            <a:endParaRPr lang="en-GB" b="1" dirty="0">
              <a:solidFill>
                <a:schemeClr val="tx1"/>
              </a:solidFill>
            </a:endParaRPr>
          </a:p>
        </p:txBody>
      </p:sp>
    </p:spTree>
    <p:extLst>
      <p:ext uri="{BB962C8B-B14F-4D97-AF65-F5344CB8AC3E}">
        <p14:creationId xmlns:p14="http://schemas.microsoft.com/office/powerpoint/2010/main" val="3715301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7200800" cy="1143000"/>
          </a:xfrm>
        </p:spPr>
        <p:txBody>
          <a:bodyPr/>
          <a:lstStyle/>
          <a:p>
            <a:r>
              <a:rPr lang="en-GB" sz="5400" dirty="0" smtClean="0">
                <a:solidFill>
                  <a:schemeClr val="bg1"/>
                </a:solidFill>
              </a:rPr>
              <a:t>Or part of the solution?</a:t>
            </a:r>
            <a:endParaRPr lang="en-GB" sz="5400" dirty="0">
              <a:solidFill>
                <a:schemeClr val="bg1"/>
              </a:solidFill>
            </a:endParaRPr>
          </a:p>
        </p:txBody>
      </p:sp>
      <p:pic>
        <p:nvPicPr>
          <p:cNvPr id="3" name="Picture 2"/>
          <p:cNvPicPr>
            <a:picLocks noChangeAspect="1"/>
          </p:cNvPicPr>
          <p:nvPr/>
        </p:nvPicPr>
        <p:blipFill>
          <a:blip r:embed="rId3"/>
          <a:stretch>
            <a:fillRect/>
          </a:stretch>
        </p:blipFill>
        <p:spPr>
          <a:xfrm>
            <a:off x="179512" y="1772816"/>
            <a:ext cx="8496944" cy="4370291"/>
          </a:xfrm>
          <a:prstGeom prst="rect">
            <a:avLst/>
          </a:prstGeom>
        </p:spPr>
      </p:pic>
      <p:sp>
        <p:nvSpPr>
          <p:cNvPr id="5" name="Footer Placeholder 3"/>
          <p:cNvSpPr>
            <a:spLocks noGrp="1"/>
          </p:cNvSpPr>
          <p:nvPr>
            <p:ph type="ftr" sz="quarter" idx="11"/>
          </p:nvPr>
        </p:nvSpPr>
        <p:spPr>
          <a:xfrm>
            <a:off x="3124200" y="6356353"/>
            <a:ext cx="2895600" cy="365125"/>
          </a:xfrm>
        </p:spPr>
        <p:txBody>
          <a:bodyPr/>
          <a:lstStyle/>
          <a:p>
            <a:r>
              <a:rPr lang="en-GB" b="1" dirty="0" smtClean="0">
                <a:solidFill>
                  <a:schemeClr val="tx1"/>
                </a:solidFill>
              </a:rPr>
              <a:t>www.stem.leeds.ac.uk</a:t>
            </a:r>
            <a:endParaRPr lang="en-GB" b="1" dirty="0">
              <a:solidFill>
                <a:schemeClr val="tx1"/>
              </a:solidFill>
            </a:endParaRPr>
          </a:p>
        </p:txBody>
      </p:sp>
    </p:spTree>
    <p:extLst>
      <p:ext uri="{BB962C8B-B14F-4D97-AF65-F5344CB8AC3E}">
        <p14:creationId xmlns:p14="http://schemas.microsoft.com/office/powerpoint/2010/main" val="3341431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05696"/>
            <a:ext cx="6096000" cy="1143000"/>
          </a:xfrm>
        </p:spPr>
        <p:txBody>
          <a:bodyPr/>
          <a:lstStyle/>
          <a:p>
            <a:r>
              <a:rPr lang="en-GB" sz="5400" dirty="0" smtClean="0">
                <a:solidFill>
                  <a:schemeClr val="bg1"/>
                </a:solidFill>
              </a:rPr>
              <a:t>STEM Careers</a:t>
            </a:r>
            <a:endParaRPr lang="en-GB" sz="5400" dirty="0">
              <a:solidFill>
                <a:schemeClr val="bg1"/>
              </a:solidFill>
            </a:endParaRPr>
          </a:p>
        </p:txBody>
      </p:sp>
      <p:sp>
        <p:nvSpPr>
          <p:cNvPr id="3" name="Content Placeholder 2"/>
          <p:cNvSpPr>
            <a:spLocks noGrp="1"/>
          </p:cNvSpPr>
          <p:nvPr>
            <p:ph idx="1"/>
          </p:nvPr>
        </p:nvSpPr>
        <p:spPr/>
        <p:txBody>
          <a:bodyPr/>
          <a:lstStyle/>
          <a:p>
            <a:r>
              <a:rPr lang="en-GB" sz="2400" dirty="0" smtClean="0"/>
              <a:t>Who uses STEM subjects as a job?</a:t>
            </a:r>
          </a:p>
          <a:p>
            <a:r>
              <a:rPr lang="en-GB" sz="2400" dirty="0" smtClean="0"/>
              <a:t>There </a:t>
            </a:r>
            <a:r>
              <a:rPr lang="en-GB" sz="2400" dirty="0"/>
              <a:t>is a huge variety of exciting career paths open to people </a:t>
            </a:r>
            <a:r>
              <a:rPr lang="en-GB" sz="2400" dirty="0" smtClean="0"/>
              <a:t>with </a:t>
            </a:r>
            <a:r>
              <a:rPr lang="en-GB" sz="2400" dirty="0"/>
              <a:t>STEM based </a:t>
            </a:r>
            <a:r>
              <a:rPr lang="en-GB" sz="2400" dirty="0" smtClean="0"/>
              <a:t>skills</a:t>
            </a:r>
            <a:endParaRPr lang="en-GB" sz="2400" dirty="0"/>
          </a:p>
          <a:p>
            <a:r>
              <a:rPr lang="en-GB" sz="2400" dirty="0"/>
              <a:t>How do you think STEM skills are relevant to these careers</a:t>
            </a:r>
            <a:r>
              <a:rPr lang="en-GB" sz="2400" dirty="0" smtClean="0"/>
              <a:t>?</a:t>
            </a:r>
          </a:p>
          <a:p>
            <a:r>
              <a:rPr lang="en-GB" sz="2400" dirty="0" smtClean="0">
                <a:solidFill>
                  <a:srgbClr val="00B050"/>
                </a:solidFill>
              </a:rPr>
              <a:t>Add your career options here for the subject you are studying</a:t>
            </a:r>
            <a:endParaRPr lang="en-GB" sz="2400" dirty="0">
              <a:solidFill>
                <a:srgbClr val="00B050"/>
              </a:solidFill>
            </a:endParaRPr>
          </a:p>
          <a:p>
            <a:endParaRPr lang="en-GB" sz="2400" dirty="0">
              <a:solidFill>
                <a:srgbClr val="00B0F0"/>
              </a:solidFill>
            </a:endParaRPr>
          </a:p>
        </p:txBody>
      </p:sp>
      <p:pic>
        <p:nvPicPr>
          <p:cNvPr id="5" name="Picture 4">
            <a:extLst>
              <a:ext uri="{FF2B5EF4-FFF2-40B4-BE49-F238E27FC236}">
                <a16:creationId xmlns="" xmlns:a16="http://schemas.microsoft.com/office/drawing/2014/main" id="{5C3C8D3E-AAB4-4E47-9CA5-EE9F6965893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9131" y="4508222"/>
            <a:ext cx="2800672" cy="1869449"/>
          </a:xfrm>
          <a:prstGeom prst="rect">
            <a:avLst/>
          </a:prstGeom>
        </p:spPr>
      </p:pic>
      <p:pic>
        <p:nvPicPr>
          <p:cNvPr id="6" name="Picture 5">
            <a:extLst>
              <a:ext uri="{FF2B5EF4-FFF2-40B4-BE49-F238E27FC236}">
                <a16:creationId xmlns="" xmlns:a16="http://schemas.microsoft.com/office/drawing/2014/main" id="{051E3227-E186-42C9-97A5-1FED63AD3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5461" y="4486905"/>
            <a:ext cx="2788696" cy="1859131"/>
          </a:xfrm>
          <a:prstGeom prst="rect">
            <a:avLst/>
          </a:prstGeom>
        </p:spPr>
      </p:pic>
      <p:pic>
        <p:nvPicPr>
          <p:cNvPr id="7" name="Picture 6">
            <a:extLst>
              <a:ext uri="{FF2B5EF4-FFF2-40B4-BE49-F238E27FC236}">
                <a16:creationId xmlns="" xmlns:a16="http://schemas.microsoft.com/office/drawing/2014/main" id="{7FFE3376-9BD0-446D-A215-86B81F78F6B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71858" y="4508221"/>
            <a:ext cx="3037855" cy="1869449"/>
          </a:xfrm>
          <a:prstGeom prst="rect">
            <a:avLst/>
          </a:prstGeom>
        </p:spPr>
      </p:pic>
      <p:sp>
        <p:nvSpPr>
          <p:cNvPr id="10" name="Footer Placeholder 3"/>
          <p:cNvSpPr>
            <a:spLocks noGrp="1"/>
          </p:cNvSpPr>
          <p:nvPr>
            <p:ph type="ftr" sz="quarter" idx="11"/>
          </p:nvPr>
        </p:nvSpPr>
        <p:spPr>
          <a:xfrm>
            <a:off x="3124200" y="6356353"/>
            <a:ext cx="2895600" cy="365125"/>
          </a:xfrm>
        </p:spPr>
        <p:txBody>
          <a:bodyPr/>
          <a:lstStyle/>
          <a:p>
            <a:r>
              <a:rPr lang="en-GB" b="1" dirty="0" smtClean="0">
                <a:solidFill>
                  <a:schemeClr val="tx1"/>
                </a:solidFill>
              </a:rPr>
              <a:t>www.stem.leeds.ac.uk</a:t>
            </a:r>
            <a:endParaRPr lang="en-GB" b="1" dirty="0">
              <a:solidFill>
                <a:schemeClr val="tx1"/>
              </a:solidFill>
            </a:endParaRPr>
          </a:p>
        </p:txBody>
      </p:sp>
    </p:spTree>
    <p:extLst>
      <p:ext uri="{BB962C8B-B14F-4D97-AF65-F5344CB8AC3E}">
        <p14:creationId xmlns:p14="http://schemas.microsoft.com/office/powerpoint/2010/main" val="355388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5400" dirty="0" smtClean="0">
                <a:solidFill>
                  <a:schemeClr val="bg1"/>
                </a:solidFill>
              </a:rPr>
              <a:t>STEM Careers</a:t>
            </a:r>
            <a:endParaRPr lang="en-GB" sz="5400" dirty="0">
              <a:solidFill>
                <a:schemeClr val="bg1"/>
              </a:solidFill>
            </a:endParaRPr>
          </a:p>
        </p:txBody>
      </p:sp>
      <p:sp>
        <p:nvSpPr>
          <p:cNvPr id="7" name="Rectangle 6"/>
          <p:cNvSpPr/>
          <p:nvPr/>
        </p:nvSpPr>
        <p:spPr>
          <a:xfrm>
            <a:off x="539552" y="1484784"/>
            <a:ext cx="8208912" cy="4136517"/>
          </a:xfrm>
          <a:prstGeom prst="rect">
            <a:avLst/>
          </a:prstGeom>
        </p:spPr>
        <p:txBody>
          <a:bodyPr wrap="square">
            <a:spAutoFit/>
          </a:bodyPr>
          <a:lstStyle/>
          <a:p>
            <a:pPr lvl="0" defTabSz="457200">
              <a:spcBef>
                <a:spcPct val="20000"/>
              </a:spcBef>
            </a:pPr>
            <a:r>
              <a:rPr lang="en-GB" b="1" dirty="0" smtClean="0"/>
              <a:t>STEM related careers</a:t>
            </a:r>
            <a:endParaRPr lang="en-GB" b="1" dirty="0" smtClean="0"/>
          </a:p>
          <a:p>
            <a:pPr lvl="0" defTabSz="457200">
              <a:spcBef>
                <a:spcPct val="20000"/>
              </a:spcBef>
            </a:pPr>
            <a:r>
              <a:rPr lang="en-GB" dirty="0" smtClean="0"/>
              <a:t>agricultural engineer, </a:t>
            </a:r>
            <a:r>
              <a:rPr lang="en-GB" dirty="0"/>
              <a:t>animal </a:t>
            </a:r>
            <a:r>
              <a:rPr lang="en-GB" dirty="0" smtClean="0"/>
              <a:t>scientist, </a:t>
            </a:r>
            <a:r>
              <a:rPr lang="en-GB" dirty="0" err="1"/>
              <a:t>bioacoustic</a:t>
            </a:r>
            <a:r>
              <a:rPr lang="en-GB" dirty="0"/>
              <a:t> </a:t>
            </a:r>
            <a:r>
              <a:rPr lang="en-GB" dirty="0" smtClean="0"/>
              <a:t>researcher, </a:t>
            </a:r>
          </a:p>
          <a:p>
            <a:r>
              <a:rPr lang="en-GB" dirty="0" smtClean="0"/>
              <a:t>biomedical engineer,</a:t>
            </a:r>
            <a:r>
              <a:rPr lang="en-GB" dirty="0"/>
              <a:t> construction </a:t>
            </a:r>
            <a:r>
              <a:rPr lang="en-GB" dirty="0" smtClean="0"/>
              <a:t>manager,</a:t>
            </a:r>
            <a:r>
              <a:rPr lang="en-GB" dirty="0"/>
              <a:t> crime scene </a:t>
            </a:r>
            <a:r>
              <a:rPr lang="en-GB" dirty="0" smtClean="0"/>
              <a:t>investigator,</a:t>
            </a:r>
            <a:r>
              <a:rPr lang="en-GB" dirty="0"/>
              <a:t> </a:t>
            </a:r>
            <a:endParaRPr lang="en-GB" dirty="0" smtClean="0"/>
          </a:p>
          <a:p>
            <a:r>
              <a:rPr lang="en-GB" dirty="0" smtClean="0"/>
              <a:t>cyber </a:t>
            </a:r>
            <a:r>
              <a:rPr lang="en-GB" dirty="0"/>
              <a:t>security </a:t>
            </a:r>
            <a:r>
              <a:rPr lang="en-GB" dirty="0" smtClean="0"/>
              <a:t>analyst,</a:t>
            </a:r>
            <a:r>
              <a:rPr lang="en-GB" dirty="0"/>
              <a:t> drone </a:t>
            </a:r>
            <a:r>
              <a:rPr lang="en-GB" dirty="0" smtClean="0"/>
              <a:t>pilot,</a:t>
            </a:r>
            <a:r>
              <a:rPr lang="en-GB" dirty="0"/>
              <a:t> fashion </a:t>
            </a:r>
            <a:r>
              <a:rPr lang="en-GB" dirty="0" smtClean="0"/>
              <a:t>designer,</a:t>
            </a:r>
            <a:r>
              <a:rPr lang="en-GB" dirty="0"/>
              <a:t> fish and game </a:t>
            </a:r>
            <a:r>
              <a:rPr lang="en-GB" dirty="0" smtClean="0"/>
              <a:t>warden,</a:t>
            </a:r>
            <a:r>
              <a:rPr lang="en-GB" dirty="0"/>
              <a:t> </a:t>
            </a:r>
            <a:r>
              <a:rPr lang="en-GB" dirty="0" smtClean="0"/>
              <a:t>forester,</a:t>
            </a:r>
            <a:r>
              <a:rPr lang="en-GB" dirty="0"/>
              <a:t> </a:t>
            </a:r>
            <a:r>
              <a:rPr lang="en-GB" dirty="0" smtClean="0"/>
              <a:t>horticulturist,</a:t>
            </a:r>
            <a:r>
              <a:rPr lang="en-GB" dirty="0"/>
              <a:t> </a:t>
            </a:r>
            <a:r>
              <a:rPr lang="en-GB" dirty="0" smtClean="0"/>
              <a:t>illustrator,</a:t>
            </a:r>
            <a:r>
              <a:rPr lang="en-GB" dirty="0"/>
              <a:t> kennel </a:t>
            </a:r>
            <a:r>
              <a:rPr lang="en-GB" dirty="0" smtClean="0"/>
              <a:t>manager,</a:t>
            </a:r>
            <a:r>
              <a:rPr lang="en-GB" dirty="0"/>
              <a:t> marine </a:t>
            </a:r>
            <a:r>
              <a:rPr lang="en-GB" dirty="0" smtClean="0"/>
              <a:t>geophysicist,</a:t>
            </a:r>
            <a:r>
              <a:rPr lang="en-GB" dirty="0"/>
              <a:t> </a:t>
            </a:r>
            <a:endParaRPr lang="en-GB" dirty="0" smtClean="0"/>
          </a:p>
          <a:p>
            <a:r>
              <a:rPr lang="en-GB" dirty="0" smtClean="0"/>
              <a:t>naval </a:t>
            </a:r>
            <a:r>
              <a:rPr lang="en-GB" dirty="0"/>
              <a:t>warfare </a:t>
            </a:r>
            <a:r>
              <a:rPr lang="en-GB" dirty="0" smtClean="0"/>
              <a:t>officer,</a:t>
            </a:r>
            <a:r>
              <a:rPr lang="en-GB" dirty="0"/>
              <a:t> </a:t>
            </a:r>
            <a:r>
              <a:rPr lang="en-GB" dirty="0" smtClean="0"/>
              <a:t>nurse,</a:t>
            </a:r>
            <a:r>
              <a:rPr lang="en-GB" dirty="0"/>
              <a:t> </a:t>
            </a:r>
            <a:r>
              <a:rPr lang="en-GB" dirty="0" smtClean="0"/>
              <a:t>palaeontologist,</a:t>
            </a:r>
            <a:r>
              <a:rPr lang="en-GB" dirty="0"/>
              <a:t> quality control </a:t>
            </a:r>
            <a:r>
              <a:rPr lang="en-GB" dirty="0" smtClean="0"/>
              <a:t>analyst,</a:t>
            </a:r>
            <a:r>
              <a:rPr lang="en-GB" dirty="0"/>
              <a:t> </a:t>
            </a:r>
            <a:endParaRPr lang="en-GB" dirty="0" smtClean="0"/>
          </a:p>
          <a:p>
            <a:r>
              <a:rPr lang="en-GB" dirty="0" smtClean="0"/>
              <a:t>robotics technician,</a:t>
            </a:r>
            <a:r>
              <a:rPr lang="en-GB" dirty="0"/>
              <a:t> tile &amp; marble </a:t>
            </a:r>
            <a:r>
              <a:rPr lang="en-GB" dirty="0" smtClean="0"/>
              <a:t>setter,</a:t>
            </a:r>
            <a:r>
              <a:rPr lang="en-GB" dirty="0"/>
              <a:t> underwater </a:t>
            </a:r>
            <a:r>
              <a:rPr lang="en-GB" dirty="0" smtClean="0"/>
              <a:t>filmmaker,</a:t>
            </a:r>
            <a:r>
              <a:rPr lang="en-GB" dirty="0"/>
              <a:t> </a:t>
            </a:r>
            <a:endParaRPr lang="en-GB" dirty="0" smtClean="0"/>
          </a:p>
          <a:p>
            <a:r>
              <a:rPr lang="en-GB" dirty="0" smtClean="0"/>
              <a:t>video </a:t>
            </a:r>
            <a:r>
              <a:rPr lang="en-GB" dirty="0"/>
              <a:t>game </a:t>
            </a:r>
            <a:r>
              <a:rPr lang="en-GB" dirty="0" smtClean="0"/>
              <a:t>designer,</a:t>
            </a:r>
            <a:r>
              <a:rPr lang="en-GB" dirty="0"/>
              <a:t> </a:t>
            </a:r>
            <a:r>
              <a:rPr lang="en-GB" dirty="0" smtClean="0"/>
              <a:t>writer, zoologist</a:t>
            </a:r>
            <a:endParaRPr lang="en-GB" sz="2400" dirty="0">
              <a:cs typeface="Arial"/>
            </a:endParaRPr>
          </a:p>
          <a:p>
            <a:pPr lvl="0" defTabSz="457200">
              <a:spcBef>
                <a:spcPct val="20000"/>
              </a:spcBef>
            </a:pPr>
            <a:endParaRPr lang="en-GB" sz="2400" dirty="0" smtClean="0">
              <a:cs typeface="Arial"/>
            </a:endParaRPr>
          </a:p>
          <a:p>
            <a:pPr lvl="0" defTabSz="457200">
              <a:spcBef>
                <a:spcPct val="20000"/>
              </a:spcBef>
            </a:pPr>
            <a:r>
              <a:rPr lang="en-GB" b="1" dirty="0" smtClean="0">
                <a:cs typeface="Arial"/>
              </a:rPr>
              <a:t>Non-science careers</a:t>
            </a:r>
          </a:p>
          <a:p>
            <a:pPr lvl="0" defTabSz="457200">
              <a:spcBef>
                <a:spcPct val="20000"/>
              </a:spcBef>
            </a:pPr>
            <a:r>
              <a:rPr lang="en-GB" dirty="0" smtClean="0"/>
              <a:t>For </a:t>
            </a:r>
            <a:r>
              <a:rPr lang="en-GB" dirty="0"/>
              <a:t>example </a:t>
            </a:r>
            <a:r>
              <a:rPr lang="en-GB" dirty="0" smtClean="0"/>
              <a:t>50</a:t>
            </a:r>
            <a:r>
              <a:rPr lang="en-GB" dirty="0"/>
              <a:t>% Biosciences graduates go on to do something that on the face of it seems completely unrelated to science, but utilises those key transferable skills</a:t>
            </a:r>
          </a:p>
        </p:txBody>
      </p:sp>
      <p:sp>
        <p:nvSpPr>
          <p:cNvPr id="9" name="Footer Placeholder 3"/>
          <p:cNvSpPr>
            <a:spLocks noGrp="1"/>
          </p:cNvSpPr>
          <p:nvPr>
            <p:ph type="ftr" sz="quarter" idx="11"/>
          </p:nvPr>
        </p:nvSpPr>
        <p:spPr>
          <a:xfrm>
            <a:off x="3124200" y="6356353"/>
            <a:ext cx="2895600" cy="365125"/>
          </a:xfrm>
        </p:spPr>
        <p:txBody>
          <a:bodyPr/>
          <a:lstStyle/>
          <a:p>
            <a:r>
              <a:rPr lang="en-GB" b="1" dirty="0" smtClean="0">
                <a:solidFill>
                  <a:schemeClr val="tx1"/>
                </a:solidFill>
              </a:rPr>
              <a:t>www.stem.leeds.ac.uk</a:t>
            </a:r>
            <a:endParaRPr lang="en-GB" b="1" dirty="0">
              <a:solidFill>
                <a:schemeClr val="tx1"/>
              </a:solidFill>
            </a:endParaRPr>
          </a:p>
        </p:txBody>
      </p:sp>
    </p:spTree>
    <p:extLst>
      <p:ext uri="{BB962C8B-B14F-4D97-AF65-F5344CB8AC3E}">
        <p14:creationId xmlns:p14="http://schemas.microsoft.com/office/powerpoint/2010/main" val="2217302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147248" cy="4525963"/>
          </a:xfrm>
        </p:spPr>
        <p:txBody>
          <a:bodyPr>
            <a:normAutofit/>
          </a:bodyPr>
          <a:lstStyle/>
          <a:p>
            <a:pPr marL="0" lvl="0" indent="0" defTabSz="457200">
              <a:buNone/>
            </a:pPr>
            <a:endParaRPr lang="en-GB" sz="2400" dirty="0" smtClean="0">
              <a:solidFill>
                <a:srgbClr val="00B050"/>
              </a:solidFill>
              <a:latin typeface="Calibri"/>
              <a:cs typeface="Arial" panose="020B0604020202020204" pitchFamily="34" charset="0"/>
            </a:endParaRPr>
          </a:p>
          <a:p>
            <a:pPr marL="0" lvl="0" indent="0" defTabSz="457200">
              <a:buNone/>
            </a:pPr>
            <a:endParaRPr lang="en-GB" sz="2400" dirty="0">
              <a:solidFill>
                <a:srgbClr val="00B050"/>
              </a:solidFill>
              <a:latin typeface="Calibri"/>
              <a:cs typeface="Arial" panose="020B0604020202020204" pitchFamily="34" charset="0"/>
            </a:endParaRPr>
          </a:p>
          <a:p>
            <a:pPr marL="0" lvl="0" indent="0" defTabSz="457200">
              <a:buNone/>
            </a:pPr>
            <a:endParaRPr lang="en-GB" sz="2400" dirty="0" smtClean="0">
              <a:solidFill>
                <a:srgbClr val="00B050"/>
              </a:solidFill>
              <a:latin typeface="Calibri"/>
              <a:cs typeface="Arial" panose="020B0604020202020204" pitchFamily="34" charset="0"/>
            </a:endParaRPr>
          </a:p>
          <a:p>
            <a:pPr marL="0" lvl="0" indent="0" defTabSz="457200">
              <a:buNone/>
            </a:pPr>
            <a:endParaRPr lang="en-GB" sz="2400" dirty="0" smtClean="0">
              <a:solidFill>
                <a:srgbClr val="00B050"/>
              </a:solidFill>
              <a:latin typeface="Calibri"/>
              <a:cs typeface="Arial" panose="020B0604020202020204" pitchFamily="34" charset="0"/>
            </a:endParaRPr>
          </a:p>
          <a:p>
            <a:pPr marL="0" lvl="0" indent="0" defTabSz="457200">
              <a:buNone/>
            </a:pPr>
            <a:r>
              <a:rPr lang="en-GB" sz="2400" dirty="0" smtClean="0">
                <a:solidFill>
                  <a:srgbClr val="00B050"/>
                </a:solidFill>
                <a:latin typeface="Calibri"/>
                <a:cs typeface="Arial" panose="020B0604020202020204" pitchFamily="34" charset="0"/>
              </a:rPr>
              <a:t>To add:</a:t>
            </a:r>
            <a:endParaRPr lang="en-GB" sz="2400" dirty="0">
              <a:solidFill>
                <a:srgbClr val="00B050"/>
              </a:solidFill>
              <a:latin typeface="Calibri"/>
              <a:cs typeface="Arial" panose="020B0604020202020204" pitchFamily="34" charset="0"/>
            </a:endParaRPr>
          </a:p>
          <a:p>
            <a:pPr marL="342900" lvl="0" indent="-342900" defTabSz="457200"/>
            <a:r>
              <a:rPr lang="en-GB" sz="2400" dirty="0">
                <a:solidFill>
                  <a:srgbClr val="00B050"/>
                </a:solidFill>
                <a:latin typeface="Calibri"/>
                <a:cs typeface="Arial" panose="020B0604020202020204" pitchFamily="34" charset="0"/>
              </a:rPr>
              <a:t>What </a:t>
            </a:r>
            <a:r>
              <a:rPr lang="en-GB" sz="2400" dirty="0" smtClean="0">
                <a:solidFill>
                  <a:srgbClr val="00B050"/>
                </a:solidFill>
                <a:latin typeface="Calibri"/>
                <a:cs typeface="Arial" panose="020B0604020202020204" pitchFamily="34" charset="0"/>
              </a:rPr>
              <a:t>year are you in?</a:t>
            </a:r>
          </a:p>
          <a:p>
            <a:pPr marL="342900" lvl="0" indent="-342900" defTabSz="457200"/>
            <a:r>
              <a:rPr lang="en-GB" sz="2400" dirty="0" smtClean="0">
                <a:solidFill>
                  <a:srgbClr val="00B050"/>
                </a:solidFill>
                <a:latin typeface="Calibri"/>
                <a:cs typeface="Arial" panose="020B0604020202020204" pitchFamily="34" charset="0"/>
              </a:rPr>
              <a:t>degree </a:t>
            </a:r>
            <a:r>
              <a:rPr lang="en-GB" sz="2400" dirty="0">
                <a:solidFill>
                  <a:srgbClr val="00B050"/>
                </a:solidFill>
                <a:latin typeface="Calibri"/>
                <a:cs typeface="Arial" panose="020B0604020202020204" pitchFamily="34" charset="0"/>
              </a:rPr>
              <a:t>are you taking</a:t>
            </a:r>
          </a:p>
          <a:p>
            <a:pPr marL="342900" lvl="0" indent="-342900" defTabSz="457200"/>
            <a:r>
              <a:rPr lang="en-GB" sz="2400" dirty="0">
                <a:solidFill>
                  <a:srgbClr val="00B050"/>
                </a:solidFill>
                <a:latin typeface="Calibri"/>
                <a:cs typeface="Arial" panose="020B0604020202020204" pitchFamily="34" charset="0"/>
              </a:rPr>
              <a:t>What has been your favourite module and why</a:t>
            </a:r>
          </a:p>
          <a:p>
            <a:pPr marL="342900" lvl="0" indent="-342900" defTabSz="457200"/>
            <a:r>
              <a:rPr lang="en-GB" sz="2400" dirty="0">
                <a:solidFill>
                  <a:srgbClr val="00B050"/>
                </a:solidFill>
                <a:latin typeface="Calibri"/>
                <a:cs typeface="Arial" panose="020B0604020202020204" pitchFamily="34" charset="0"/>
              </a:rPr>
              <a:t>What has been the most unusual module/topic you have </a:t>
            </a:r>
            <a:r>
              <a:rPr lang="en-GB" sz="2400" dirty="0" smtClean="0">
                <a:solidFill>
                  <a:srgbClr val="00B050"/>
                </a:solidFill>
                <a:latin typeface="Calibri"/>
                <a:cs typeface="Arial" panose="020B0604020202020204" pitchFamily="34" charset="0"/>
              </a:rPr>
              <a:t>covered</a:t>
            </a:r>
            <a:endParaRPr lang="en-GB" sz="2400" dirty="0">
              <a:solidFill>
                <a:srgbClr val="00B050"/>
              </a:solidFill>
              <a:latin typeface="Calibri"/>
              <a:cs typeface="Arial" panose="020B0604020202020204" pitchFamily="34" charset="0"/>
            </a:endParaRPr>
          </a:p>
        </p:txBody>
      </p:sp>
      <p:sp>
        <p:nvSpPr>
          <p:cNvPr id="5" name="Rectangle 4"/>
          <p:cNvSpPr/>
          <p:nvPr/>
        </p:nvSpPr>
        <p:spPr>
          <a:xfrm>
            <a:off x="683568" y="188640"/>
            <a:ext cx="6032421" cy="923330"/>
          </a:xfrm>
          <a:prstGeom prst="rect">
            <a:avLst/>
          </a:prstGeom>
        </p:spPr>
        <p:txBody>
          <a:bodyPr wrap="none">
            <a:spAutoFit/>
          </a:bodyPr>
          <a:lstStyle/>
          <a:p>
            <a:r>
              <a:rPr lang="en-GB" sz="5400" dirty="0" smtClean="0">
                <a:solidFill>
                  <a:schemeClr val="bg1"/>
                </a:solidFill>
              </a:rPr>
              <a:t>My career pathway</a:t>
            </a:r>
            <a:endParaRPr lang="en-GB" sz="5400" dirty="0">
              <a:solidFill>
                <a:schemeClr val="bg1"/>
              </a:solidFill>
            </a:endParaRPr>
          </a:p>
        </p:txBody>
      </p:sp>
      <p:sp>
        <p:nvSpPr>
          <p:cNvPr id="10" name="Footer Placeholder 3"/>
          <p:cNvSpPr>
            <a:spLocks noGrp="1"/>
          </p:cNvSpPr>
          <p:nvPr>
            <p:ph type="ftr" sz="quarter" idx="11"/>
          </p:nvPr>
        </p:nvSpPr>
        <p:spPr>
          <a:xfrm>
            <a:off x="3124200" y="6356353"/>
            <a:ext cx="2895600" cy="365125"/>
          </a:xfrm>
        </p:spPr>
        <p:txBody>
          <a:bodyPr/>
          <a:lstStyle/>
          <a:p>
            <a:r>
              <a:rPr lang="en-GB" b="1" dirty="0" smtClean="0">
                <a:solidFill>
                  <a:srgbClr val="00B0F0"/>
                </a:solidFill>
              </a:rPr>
              <a:t>www.stem.leeds.ac.uk</a:t>
            </a:r>
            <a:endParaRPr lang="en-GB" b="1" dirty="0">
              <a:solidFill>
                <a:srgbClr val="00B0F0"/>
              </a:solidFill>
            </a:endParaRPr>
          </a:p>
        </p:txBody>
      </p:sp>
      <p:sp>
        <p:nvSpPr>
          <p:cNvPr id="2" name="Rounded Rectangle 1"/>
          <p:cNvSpPr/>
          <p:nvPr/>
        </p:nvSpPr>
        <p:spPr>
          <a:xfrm>
            <a:off x="2411760" y="1700808"/>
            <a:ext cx="4680520" cy="1224136"/>
          </a:xfrm>
          <a:prstGeom prst="roundRect">
            <a:avLst/>
          </a:prstGeom>
          <a:solidFill>
            <a:schemeClr val="accent3">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483768" y="1916832"/>
            <a:ext cx="4392488" cy="461665"/>
          </a:xfrm>
          <a:prstGeom prst="rect">
            <a:avLst/>
          </a:prstGeom>
          <a:noFill/>
        </p:spPr>
        <p:txBody>
          <a:bodyPr wrap="square" rtlCol="0">
            <a:spAutoFit/>
          </a:bodyPr>
          <a:lstStyle/>
          <a:p>
            <a:r>
              <a:rPr lang="en-GB" sz="2400" dirty="0" smtClean="0">
                <a:solidFill>
                  <a:srgbClr val="00B050"/>
                </a:solidFill>
              </a:rPr>
              <a:t>Add </a:t>
            </a:r>
            <a:r>
              <a:rPr lang="en-GB" sz="2400" dirty="0" smtClean="0">
                <a:solidFill>
                  <a:srgbClr val="00B050"/>
                </a:solidFill>
              </a:rPr>
              <a:t>your chosen </a:t>
            </a:r>
            <a:r>
              <a:rPr lang="en-GB" sz="2400" dirty="0" smtClean="0">
                <a:solidFill>
                  <a:srgbClr val="00B050"/>
                </a:solidFill>
              </a:rPr>
              <a:t>career/s here</a:t>
            </a:r>
            <a:endParaRPr lang="en-GB" sz="2400" dirty="0">
              <a:solidFill>
                <a:srgbClr val="00B050"/>
              </a:solidFill>
            </a:endParaRPr>
          </a:p>
        </p:txBody>
      </p:sp>
    </p:spTree>
    <p:extLst>
      <p:ext uri="{BB962C8B-B14F-4D97-AF65-F5344CB8AC3E}">
        <p14:creationId xmlns:p14="http://schemas.microsoft.com/office/powerpoint/2010/main" val="35552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5665"/>
            <a:ext cx="8229600" cy="1199239"/>
          </a:xfrm>
        </p:spPr>
        <p:txBody>
          <a:bodyPr>
            <a:normAutofit/>
          </a:bodyPr>
          <a:lstStyle/>
          <a:p>
            <a:pPr marL="0" indent="0" algn="ctr">
              <a:buNone/>
            </a:pPr>
            <a:endParaRPr lang="en-GB" sz="2400" dirty="0" smtClean="0"/>
          </a:p>
          <a:p>
            <a:pPr marL="0" indent="0" algn="ctr">
              <a:buNone/>
            </a:pPr>
            <a:r>
              <a:rPr lang="en-GB" sz="2400" dirty="0" smtClean="0"/>
              <a:t>How </a:t>
            </a:r>
            <a:r>
              <a:rPr lang="en-GB" sz="2400" dirty="0"/>
              <a:t>is a degree </a:t>
            </a:r>
            <a:r>
              <a:rPr lang="en-GB" sz="2400" dirty="0" smtClean="0"/>
              <a:t>structured at University of Leeds?</a:t>
            </a:r>
            <a:endParaRPr lang="en-GB" sz="2400" dirty="0"/>
          </a:p>
          <a:p>
            <a:pPr marL="0" indent="0">
              <a:buNone/>
            </a:pPr>
            <a:endParaRPr lang="en-GB" sz="2400" dirty="0">
              <a:solidFill>
                <a:srgbClr val="00B0F0"/>
              </a:solidFill>
            </a:endParaRPr>
          </a:p>
        </p:txBody>
      </p:sp>
      <p:sp>
        <p:nvSpPr>
          <p:cNvPr id="8" name="Footer Placeholder 3"/>
          <p:cNvSpPr>
            <a:spLocks noGrp="1"/>
          </p:cNvSpPr>
          <p:nvPr>
            <p:ph type="ftr" sz="quarter" idx="11"/>
          </p:nvPr>
        </p:nvSpPr>
        <p:spPr>
          <a:xfrm>
            <a:off x="3124200" y="6356353"/>
            <a:ext cx="2895600" cy="365125"/>
          </a:xfrm>
        </p:spPr>
        <p:txBody>
          <a:bodyPr/>
          <a:lstStyle/>
          <a:p>
            <a:r>
              <a:rPr lang="en-GB" b="1" dirty="0" smtClean="0">
                <a:solidFill>
                  <a:schemeClr val="tx1"/>
                </a:solidFill>
              </a:rPr>
              <a:t>www.stem.leeds.ac.uk</a:t>
            </a:r>
            <a:endParaRPr lang="en-GB" b="1"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330183226"/>
              </p:ext>
            </p:extLst>
          </p:nvPr>
        </p:nvGraphicFramePr>
        <p:xfrm>
          <a:off x="693913" y="2755471"/>
          <a:ext cx="7992887" cy="2963808"/>
        </p:xfrm>
        <a:graphic>
          <a:graphicData uri="http://schemas.openxmlformats.org/drawingml/2006/table">
            <a:tbl>
              <a:tblPr firstRow="1" bandRow="1">
                <a:tableStyleId>{5C22544A-7EE6-4342-B048-85BDC9FD1C3A}</a:tableStyleId>
              </a:tblPr>
              <a:tblGrid>
                <a:gridCol w="1331348">
                  <a:extLst>
                    <a:ext uri="{9D8B030D-6E8A-4147-A177-3AD203B41FA5}">
                      <a16:colId xmlns="" xmlns:a16="http://schemas.microsoft.com/office/drawing/2014/main" val="1690890454"/>
                    </a:ext>
                  </a:extLst>
                </a:gridCol>
                <a:gridCol w="2124840">
                  <a:extLst>
                    <a:ext uri="{9D8B030D-6E8A-4147-A177-3AD203B41FA5}">
                      <a16:colId xmlns="" xmlns:a16="http://schemas.microsoft.com/office/drawing/2014/main" val="2941743876"/>
                    </a:ext>
                  </a:extLst>
                </a:gridCol>
                <a:gridCol w="2053219">
                  <a:extLst>
                    <a:ext uri="{9D8B030D-6E8A-4147-A177-3AD203B41FA5}">
                      <a16:colId xmlns="" xmlns:a16="http://schemas.microsoft.com/office/drawing/2014/main" val="3476645390"/>
                    </a:ext>
                  </a:extLst>
                </a:gridCol>
                <a:gridCol w="2483480">
                  <a:extLst>
                    <a:ext uri="{9D8B030D-6E8A-4147-A177-3AD203B41FA5}">
                      <a16:colId xmlns="" xmlns:a16="http://schemas.microsoft.com/office/drawing/2014/main" val="1469306273"/>
                    </a:ext>
                  </a:extLst>
                </a:gridCol>
              </a:tblGrid>
              <a:tr h="660935">
                <a:tc>
                  <a:txBody>
                    <a:bodyPr/>
                    <a:lstStyle/>
                    <a:p>
                      <a:r>
                        <a:rPr lang="en-GB" sz="1200" dirty="0" smtClean="0"/>
                        <a:t>Bachelors</a:t>
                      </a:r>
                      <a:endParaRPr lang="en-GB" sz="1200" dirty="0"/>
                    </a:p>
                  </a:txBody>
                  <a:tcPr>
                    <a:solidFill>
                      <a:schemeClr val="bg1">
                        <a:lumMod val="5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rPr>
                        <a:t>Bachelors + Year in Industry / Study Abroad</a:t>
                      </a:r>
                    </a:p>
                    <a:p>
                      <a:endParaRPr lang="en-GB" sz="1200" dirty="0"/>
                    </a:p>
                  </a:txBody>
                  <a:tcPr>
                    <a:solidFill>
                      <a:schemeClr val="bg1">
                        <a:lumMod val="5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rPr>
                        <a:t>Bachelors + integrated masters year</a:t>
                      </a:r>
                    </a:p>
                    <a:p>
                      <a:endParaRPr lang="en-GB" sz="1200" dirty="0"/>
                    </a:p>
                  </a:txBody>
                  <a:tcPr>
                    <a:solidFill>
                      <a:schemeClr val="bg1">
                        <a:lumMod val="5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rPr>
                        <a:t>Bachelors + Year in Industry/Study Abroad + integrated masters year</a:t>
                      </a:r>
                    </a:p>
                  </a:txBody>
                  <a:tcPr>
                    <a:solidFill>
                      <a:schemeClr val="bg1">
                        <a:lumMod val="50000"/>
                      </a:schemeClr>
                    </a:solidFill>
                  </a:tcPr>
                </a:tc>
                <a:extLst>
                  <a:ext uri="{0D108BD9-81ED-4DB2-BD59-A6C34878D82A}">
                    <a16:rowId xmlns="" xmlns:a16="http://schemas.microsoft.com/office/drawing/2014/main" val="516341883"/>
                  </a:ext>
                </a:extLst>
              </a:tr>
              <a:tr h="473803">
                <a:tc>
                  <a:txBody>
                    <a:bodyPr/>
                    <a:lstStyle/>
                    <a:p>
                      <a:r>
                        <a:rPr lang="en-GB" sz="1200" b="1" dirty="0" smtClean="0">
                          <a:solidFill>
                            <a:schemeClr val="bg1"/>
                          </a:solidFill>
                        </a:rPr>
                        <a:t>Study Year 1</a:t>
                      </a:r>
                      <a:endParaRPr lang="en-GB" sz="1200" b="1" dirty="0">
                        <a:solidFill>
                          <a:schemeClr val="bg1"/>
                        </a:solidFill>
                      </a:endParaRPr>
                    </a:p>
                  </a:txBody>
                  <a:tcPr>
                    <a:solidFill>
                      <a:srgbClr val="00B0F0"/>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Year 1</a:t>
                      </a:r>
                    </a:p>
                    <a:p>
                      <a:endParaRPr lang="en-GB" sz="1200" b="1" dirty="0">
                        <a:solidFill>
                          <a:schemeClr val="bg1"/>
                        </a:solidFill>
                      </a:endParaRPr>
                    </a:p>
                  </a:txBody>
                  <a:tcPr>
                    <a:solidFill>
                      <a:srgbClr val="00B0F0"/>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Year 1</a:t>
                      </a:r>
                    </a:p>
                    <a:p>
                      <a:endParaRPr lang="en-GB" sz="1200" b="1" dirty="0">
                        <a:solidFill>
                          <a:schemeClr val="bg1"/>
                        </a:solidFill>
                      </a:endParaRPr>
                    </a:p>
                  </a:txBody>
                  <a:tcPr>
                    <a:solidFill>
                      <a:srgbClr val="00B0F0"/>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Year 1</a:t>
                      </a:r>
                    </a:p>
                    <a:p>
                      <a:endParaRPr lang="en-GB" sz="1200" b="1" dirty="0">
                        <a:solidFill>
                          <a:schemeClr val="bg1"/>
                        </a:solidFill>
                      </a:endParaRPr>
                    </a:p>
                  </a:txBody>
                  <a:tcPr>
                    <a:solidFill>
                      <a:srgbClr val="00B0F0"/>
                    </a:solidFill>
                  </a:tcPr>
                </a:tc>
                <a:extLst>
                  <a:ext uri="{0D108BD9-81ED-4DB2-BD59-A6C34878D82A}">
                    <a16:rowId xmlns="" xmlns:a16="http://schemas.microsoft.com/office/drawing/2014/main" val="1518651347"/>
                  </a:ext>
                </a:extLst>
              </a:tr>
              <a:tr h="4738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Year 2</a:t>
                      </a:r>
                    </a:p>
                    <a:p>
                      <a:endParaRPr lang="en-GB" sz="1200" b="1" dirty="0">
                        <a:solidFill>
                          <a:schemeClr val="bg1"/>
                        </a:solidFill>
                      </a:endParaRPr>
                    </a:p>
                  </a:txBody>
                  <a:tcPr>
                    <a:solidFill>
                      <a:srgbClr val="00B050"/>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Year 2</a:t>
                      </a:r>
                    </a:p>
                    <a:p>
                      <a:endParaRPr lang="en-GB" sz="1200" b="1" dirty="0">
                        <a:solidFill>
                          <a:schemeClr val="bg1"/>
                        </a:solidFill>
                      </a:endParaRPr>
                    </a:p>
                  </a:txBody>
                  <a:tcPr>
                    <a:solidFill>
                      <a:srgbClr val="00B050"/>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Year 2</a:t>
                      </a:r>
                    </a:p>
                    <a:p>
                      <a:endParaRPr lang="en-GB" sz="1200" b="1" dirty="0">
                        <a:solidFill>
                          <a:schemeClr val="bg1"/>
                        </a:solidFill>
                      </a:endParaRPr>
                    </a:p>
                  </a:txBody>
                  <a:tcPr>
                    <a:solidFill>
                      <a:srgbClr val="00B050"/>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Year 2</a:t>
                      </a:r>
                    </a:p>
                    <a:p>
                      <a:endParaRPr lang="en-GB" sz="1200" b="1" dirty="0">
                        <a:solidFill>
                          <a:schemeClr val="bg1"/>
                        </a:solidFill>
                      </a:endParaRPr>
                    </a:p>
                  </a:txBody>
                  <a:tcPr>
                    <a:solidFill>
                      <a:srgbClr val="00B050"/>
                    </a:solidFill>
                  </a:tcPr>
                </a:tc>
                <a:extLst>
                  <a:ext uri="{0D108BD9-81ED-4DB2-BD59-A6C34878D82A}">
                    <a16:rowId xmlns="" xmlns:a16="http://schemas.microsoft.com/office/drawing/2014/main" val="3872024787"/>
                  </a:ext>
                </a:extLst>
              </a:tr>
              <a:tr h="4738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Year 3</a:t>
                      </a:r>
                    </a:p>
                    <a:p>
                      <a:endParaRPr lang="en-GB" sz="1200" b="1" dirty="0">
                        <a:solidFill>
                          <a:schemeClr val="bg1"/>
                        </a:solidFill>
                      </a:endParaRPr>
                    </a:p>
                  </a:txBody>
                  <a:tcPr>
                    <a:solidFill>
                      <a:schemeClr val="accent4">
                        <a:lumMod val="7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Abroad</a:t>
                      </a:r>
                    </a:p>
                    <a:p>
                      <a:endParaRPr lang="en-GB" sz="1200" b="1" dirty="0">
                        <a:solidFill>
                          <a:schemeClr val="bg1"/>
                        </a:solidFill>
                      </a:endParaRPr>
                    </a:p>
                  </a:txBody>
                  <a:tcPr>
                    <a:solidFill>
                      <a:schemeClr val="accent6"/>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Year 3</a:t>
                      </a:r>
                    </a:p>
                    <a:p>
                      <a:endParaRPr lang="en-GB" sz="1200" b="1" dirty="0">
                        <a:solidFill>
                          <a:schemeClr val="bg1"/>
                        </a:solidFill>
                      </a:endParaRPr>
                    </a:p>
                  </a:txBody>
                  <a:tcPr>
                    <a:solidFill>
                      <a:schemeClr val="accent4">
                        <a:lumMod val="7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Year in Industry</a:t>
                      </a:r>
                    </a:p>
                    <a:p>
                      <a:endParaRPr lang="en-GB" sz="1200" b="1" dirty="0">
                        <a:solidFill>
                          <a:schemeClr val="bg1"/>
                        </a:solidFill>
                      </a:endParaRPr>
                    </a:p>
                  </a:txBody>
                  <a:tcPr>
                    <a:solidFill>
                      <a:schemeClr val="accent6">
                        <a:lumMod val="75000"/>
                      </a:schemeClr>
                    </a:solidFill>
                  </a:tcPr>
                </a:tc>
                <a:extLst>
                  <a:ext uri="{0D108BD9-81ED-4DB2-BD59-A6C34878D82A}">
                    <a16:rowId xmlns="" xmlns:a16="http://schemas.microsoft.com/office/drawing/2014/main" val="3447802899"/>
                  </a:ext>
                </a:extLst>
              </a:tr>
              <a:tr h="473803">
                <a:tc>
                  <a:txBody>
                    <a:bodyPr/>
                    <a:lstStyle/>
                    <a:p>
                      <a:endParaRPr lang="en-GB" sz="1200" b="1" dirty="0">
                        <a:solidFill>
                          <a:schemeClr val="bg1"/>
                        </a:solidFill>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Year 3</a:t>
                      </a:r>
                    </a:p>
                    <a:p>
                      <a:endParaRPr lang="en-GB" sz="1200" b="1" dirty="0">
                        <a:solidFill>
                          <a:schemeClr val="bg1"/>
                        </a:solidFill>
                      </a:endParaRPr>
                    </a:p>
                  </a:txBody>
                  <a:tcPr>
                    <a:solidFill>
                      <a:schemeClr val="accent4">
                        <a:lumMod val="7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Year 4</a:t>
                      </a:r>
                    </a:p>
                    <a:p>
                      <a:endParaRPr lang="en-GB" sz="1200" b="1" dirty="0">
                        <a:solidFill>
                          <a:schemeClr val="bg1"/>
                        </a:solidFill>
                      </a:endParaRPr>
                    </a:p>
                  </a:txBody>
                  <a:tcPr>
                    <a:solidFill>
                      <a:srgbClr val="F53DCE"/>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1" dirty="0" smtClean="0">
                          <a:solidFill>
                            <a:schemeClr val="bg1"/>
                          </a:solidFill>
                        </a:rPr>
                        <a:t>Study Year 3</a:t>
                      </a:r>
                    </a:p>
                    <a:p>
                      <a:endParaRPr lang="en-GB" sz="1200" b="1" dirty="0">
                        <a:solidFill>
                          <a:schemeClr val="bg1"/>
                        </a:solidFill>
                      </a:endParaRPr>
                    </a:p>
                  </a:txBody>
                  <a:tcPr>
                    <a:solidFill>
                      <a:schemeClr val="accent4">
                        <a:lumMod val="75000"/>
                      </a:schemeClr>
                    </a:solidFill>
                  </a:tcPr>
                </a:tc>
                <a:extLst>
                  <a:ext uri="{0D108BD9-81ED-4DB2-BD59-A6C34878D82A}">
                    <a16:rowId xmlns="" xmlns:a16="http://schemas.microsoft.com/office/drawing/2014/main" val="1396613639"/>
                  </a:ext>
                </a:extLst>
              </a:tr>
              <a:tr h="407661">
                <a:tc>
                  <a:txBody>
                    <a:bodyPr/>
                    <a:lstStyle/>
                    <a:p>
                      <a:endParaRPr lang="en-GB" sz="1200" b="1" dirty="0">
                        <a:solidFill>
                          <a:schemeClr val="bg1"/>
                        </a:solidFill>
                      </a:endParaRPr>
                    </a:p>
                  </a:txBody>
                  <a:tcPr/>
                </a:tc>
                <a:tc>
                  <a:txBody>
                    <a:bodyPr/>
                    <a:lstStyle/>
                    <a:p>
                      <a:endParaRPr lang="en-GB" sz="1200" b="1" dirty="0">
                        <a:solidFill>
                          <a:schemeClr val="bg1"/>
                        </a:solidFill>
                      </a:endParaRPr>
                    </a:p>
                  </a:txBody>
                  <a:tcPr/>
                </a:tc>
                <a:tc>
                  <a:txBody>
                    <a:bodyPr/>
                    <a:lstStyle/>
                    <a:p>
                      <a:endParaRPr lang="en-GB" sz="1200" b="1" dirty="0">
                        <a:solidFill>
                          <a:schemeClr val="bg1"/>
                        </a:solidFill>
                      </a:endParaRPr>
                    </a:p>
                  </a:txBody>
                  <a:tcPr/>
                </a:tc>
                <a:tc>
                  <a:txBody>
                    <a:bodyPr/>
                    <a:lstStyle/>
                    <a:p>
                      <a:r>
                        <a:rPr lang="en-GB" sz="1200" b="1" dirty="0" smtClean="0">
                          <a:solidFill>
                            <a:schemeClr val="bg1"/>
                          </a:solidFill>
                        </a:rPr>
                        <a:t>Study Year 4</a:t>
                      </a:r>
                      <a:endParaRPr lang="en-GB" sz="1200" b="1" dirty="0">
                        <a:solidFill>
                          <a:schemeClr val="bg1"/>
                        </a:solidFill>
                      </a:endParaRPr>
                    </a:p>
                  </a:txBody>
                  <a:tcPr>
                    <a:solidFill>
                      <a:srgbClr val="F53DCE"/>
                    </a:solidFill>
                  </a:tcPr>
                </a:tc>
                <a:extLst>
                  <a:ext uri="{0D108BD9-81ED-4DB2-BD59-A6C34878D82A}">
                    <a16:rowId xmlns="" xmlns:a16="http://schemas.microsoft.com/office/drawing/2014/main" val="1956347929"/>
                  </a:ext>
                </a:extLst>
              </a:tr>
            </a:tbl>
          </a:graphicData>
        </a:graphic>
      </p:graphicFrame>
      <p:sp>
        <p:nvSpPr>
          <p:cNvPr id="5" name="TextBox 4"/>
          <p:cNvSpPr txBox="1"/>
          <p:nvPr/>
        </p:nvSpPr>
        <p:spPr>
          <a:xfrm>
            <a:off x="899592" y="260648"/>
            <a:ext cx="5400600" cy="923330"/>
          </a:xfrm>
          <a:prstGeom prst="rect">
            <a:avLst/>
          </a:prstGeom>
          <a:noFill/>
        </p:spPr>
        <p:txBody>
          <a:bodyPr wrap="square" rtlCol="0">
            <a:spAutoFit/>
          </a:bodyPr>
          <a:lstStyle/>
          <a:p>
            <a:r>
              <a:rPr lang="en-GB" sz="5400" dirty="0" smtClean="0">
                <a:solidFill>
                  <a:schemeClr val="bg1"/>
                </a:solidFill>
              </a:rPr>
              <a:t>University</a:t>
            </a:r>
            <a:endParaRPr lang="en-GB" sz="5400" dirty="0">
              <a:solidFill>
                <a:schemeClr val="bg1"/>
              </a:solidFill>
            </a:endParaRPr>
          </a:p>
        </p:txBody>
      </p:sp>
    </p:spTree>
    <p:extLst>
      <p:ext uri="{BB962C8B-B14F-4D97-AF65-F5344CB8AC3E}">
        <p14:creationId xmlns:p14="http://schemas.microsoft.com/office/powerpoint/2010/main" val="22440480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5400" dirty="0">
                <a:solidFill>
                  <a:schemeClr val="bg1"/>
                </a:solidFill>
              </a:rPr>
              <a:t>Over to you</a:t>
            </a:r>
          </a:p>
        </p:txBody>
      </p:sp>
      <p:sp>
        <p:nvSpPr>
          <p:cNvPr id="3" name="Rectangle 2">
            <a:extLst>
              <a:ext uri="{FF2B5EF4-FFF2-40B4-BE49-F238E27FC236}">
                <a16:creationId xmlns="" xmlns:a16="http://schemas.microsoft.com/office/drawing/2014/main" id="{3C62F1D3-50EA-4F99-AC5B-7DA4C5544D40}"/>
              </a:ext>
            </a:extLst>
          </p:cNvPr>
          <p:cNvSpPr/>
          <p:nvPr/>
        </p:nvSpPr>
        <p:spPr>
          <a:xfrm>
            <a:off x="457200" y="4365104"/>
            <a:ext cx="8352928" cy="1384995"/>
          </a:xfrm>
          <a:prstGeom prst="rect">
            <a:avLst/>
          </a:prstGeom>
        </p:spPr>
        <p:txBody>
          <a:bodyPr wrap="square">
            <a:spAutoFit/>
          </a:bodyPr>
          <a:lstStyle/>
          <a:p>
            <a:pPr defTabSz="457200"/>
            <a:r>
              <a:rPr lang="en-GB" sz="2000" dirty="0">
                <a:solidFill>
                  <a:srgbClr val="FF0000"/>
                </a:solidFill>
              </a:rPr>
              <a:t>£</a:t>
            </a:r>
            <a:r>
              <a:rPr lang="en-GB" sz="2000" dirty="0" smtClean="0">
                <a:solidFill>
                  <a:srgbClr val="FF0000"/>
                </a:solidFill>
              </a:rPr>
              <a:t>90,000</a:t>
            </a:r>
            <a:r>
              <a:rPr lang="en-GB" sz="2000" dirty="0" smtClean="0">
                <a:solidFill>
                  <a:srgbClr val="00B050"/>
                </a:solidFill>
              </a:rPr>
              <a:t>. </a:t>
            </a:r>
            <a:r>
              <a:rPr lang="en-GB" sz="2000" dirty="0" smtClean="0"/>
              <a:t>Graduates </a:t>
            </a:r>
            <a:r>
              <a:rPr lang="en-GB" sz="2000" dirty="0"/>
              <a:t>earn £160,000 more than non-graduates in their working life time, and STEM graduates tend to earn nearly £250,000 more.</a:t>
            </a:r>
            <a:r>
              <a:rPr lang="en-GB" sz="2000" baseline="30000" dirty="0"/>
              <a:t>2</a:t>
            </a:r>
          </a:p>
          <a:p>
            <a:pPr defTabSz="457200"/>
            <a:endParaRPr lang="en-GB" sz="2000" dirty="0" smtClean="0"/>
          </a:p>
          <a:p>
            <a:endParaRPr lang="en-GB" sz="600" baseline="30000" dirty="0">
              <a:solidFill>
                <a:schemeClr val="accent3"/>
              </a:solidFill>
            </a:endParaRPr>
          </a:p>
        </p:txBody>
      </p:sp>
      <p:sp>
        <p:nvSpPr>
          <p:cNvPr id="8" name="Footer Placeholder 7"/>
          <p:cNvSpPr>
            <a:spLocks noGrp="1"/>
          </p:cNvSpPr>
          <p:nvPr>
            <p:ph type="ftr" sz="quarter" idx="11"/>
          </p:nvPr>
        </p:nvSpPr>
        <p:spPr>
          <a:xfrm>
            <a:off x="457200" y="6381328"/>
            <a:ext cx="2895600" cy="365125"/>
          </a:xfrm>
        </p:spPr>
        <p:txBody>
          <a:bodyPr/>
          <a:lstStyle/>
          <a:p>
            <a:pPr algn="l"/>
            <a:r>
              <a:rPr lang="en-GB" baseline="30000" smtClean="0"/>
              <a:t>1</a:t>
            </a:r>
            <a:r>
              <a:rPr lang="en-GB" smtClean="0"/>
              <a:t> Korn Ferry 2018</a:t>
            </a:r>
          </a:p>
          <a:p>
            <a:pPr algn="l"/>
            <a:r>
              <a:rPr lang="en-GB" baseline="30000" smtClean="0"/>
              <a:t>2</a:t>
            </a:r>
            <a:r>
              <a:rPr lang="en-GB" smtClean="0"/>
              <a:t> </a:t>
            </a:r>
            <a:r>
              <a:rPr lang="en-GB" smtClean="0">
                <a:solidFill>
                  <a:schemeClr val="bg1">
                    <a:lumMod val="50000"/>
                  </a:schemeClr>
                </a:solidFill>
              </a:rPr>
              <a:t>Engineering UK Report 2011</a:t>
            </a:r>
            <a:endParaRPr lang="en-GB" dirty="0">
              <a:solidFill>
                <a:schemeClr val="bg1">
                  <a:lumMod val="50000"/>
                </a:schemeClr>
              </a:solidFill>
            </a:endParaRPr>
          </a:p>
        </p:txBody>
      </p:sp>
      <p:sp>
        <p:nvSpPr>
          <p:cNvPr id="5" name="Footer Placeholder 3"/>
          <p:cNvSpPr txBox="1">
            <a:spLocks/>
          </p:cNvSpPr>
          <p:nvPr/>
        </p:nvSpPr>
        <p:spPr>
          <a:xfrm>
            <a:off x="3124200" y="6356353"/>
            <a:ext cx="2895600" cy="365125"/>
          </a:xfrm>
          <a:prstGeom prst="rect">
            <a:avLst/>
          </a:prstGeom>
        </p:spPr>
        <p:txBody>
          <a:bodyPr vert="horz" lIns="91440" tIns="45720" rIns="91440" bIns="45720" rtlCol="0" anchor="ctr"/>
          <a:lstStyle>
            <a:defPPr>
              <a:defRPr lang="en-US"/>
            </a:defPPr>
            <a:lvl1pPr marL="0" algn="ctr" defTabSz="914377" rtl="0" eaLnBrk="1" latinLnBrk="0" hangingPunct="1">
              <a:defRPr sz="10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b="1" smtClean="0">
                <a:solidFill>
                  <a:srgbClr val="00B0F0"/>
                </a:solidFill>
              </a:rPr>
              <a:t>www.stem.leeds.ac.uk</a:t>
            </a:r>
            <a:endParaRPr lang="en-GB" b="1" dirty="0">
              <a:solidFill>
                <a:srgbClr val="00B0F0"/>
              </a:solidFill>
            </a:endParaRPr>
          </a:p>
        </p:txBody>
      </p:sp>
      <p:sp>
        <p:nvSpPr>
          <p:cNvPr id="6" name="Rectangle 5">
            <a:extLst>
              <a:ext uri="{FF2B5EF4-FFF2-40B4-BE49-F238E27FC236}">
                <a16:creationId xmlns="" xmlns:a16="http://schemas.microsoft.com/office/drawing/2014/main" id="{3C62F1D3-50EA-4F99-AC5B-7DA4C5544D40}"/>
              </a:ext>
            </a:extLst>
          </p:cNvPr>
          <p:cNvSpPr/>
          <p:nvPr/>
        </p:nvSpPr>
        <p:spPr>
          <a:xfrm>
            <a:off x="395536" y="1987593"/>
            <a:ext cx="8352928" cy="2000548"/>
          </a:xfrm>
          <a:prstGeom prst="rect">
            <a:avLst/>
          </a:prstGeom>
        </p:spPr>
        <p:txBody>
          <a:bodyPr wrap="square">
            <a:spAutoFit/>
          </a:bodyPr>
          <a:lstStyle/>
          <a:p>
            <a:pPr defTabSz="457200"/>
            <a:r>
              <a:rPr lang="en-GB" sz="2000" dirty="0" smtClean="0"/>
              <a:t>How much more can STEM graduates earn than their non STEM peers in their working life?</a:t>
            </a:r>
          </a:p>
          <a:p>
            <a:pPr defTabSz="457200"/>
            <a:endParaRPr lang="en-GB" sz="2000" dirty="0"/>
          </a:p>
          <a:p>
            <a:pPr marL="457200" indent="-457200" algn="ctr" defTabSz="457200">
              <a:buAutoNum type="alphaLcParenR"/>
            </a:pPr>
            <a:r>
              <a:rPr lang="en-GB" sz="2000" dirty="0" smtClean="0"/>
              <a:t>£25,000</a:t>
            </a:r>
          </a:p>
          <a:p>
            <a:pPr marL="457200" indent="-457200" algn="ctr" defTabSz="457200">
              <a:buAutoNum type="alphaLcParenR"/>
            </a:pPr>
            <a:r>
              <a:rPr lang="en-GB" sz="2000" dirty="0" smtClean="0"/>
              <a:t>£50,000</a:t>
            </a:r>
          </a:p>
          <a:p>
            <a:pPr marL="457200" indent="-457200" algn="ctr" defTabSz="457200">
              <a:buAutoNum type="alphaLcParenR"/>
            </a:pPr>
            <a:r>
              <a:rPr lang="en-GB" sz="2000" dirty="0" smtClean="0"/>
              <a:t>£90,000 </a:t>
            </a:r>
          </a:p>
          <a:p>
            <a:endParaRPr lang="en-GB" sz="600" baseline="30000" dirty="0">
              <a:solidFill>
                <a:schemeClr val="accent3"/>
              </a:solidFill>
            </a:endParaRPr>
          </a:p>
        </p:txBody>
      </p:sp>
    </p:spTree>
    <p:extLst>
      <p:ext uri="{BB962C8B-B14F-4D97-AF65-F5344CB8AC3E}">
        <p14:creationId xmlns:p14="http://schemas.microsoft.com/office/powerpoint/2010/main" val="336015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additive="base">
                                        <p:cTn id="1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 calcmode="lin" valueType="num">
                                      <p:cBhvr additive="base">
                                        <p:cTn id="1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 calcmode="lin" valueType="num">
                                      <p:cBhvr additive="base">
                                        <p:cTn id="24"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6563072" cy="1143000"/>
          </a:xfrm>
        </p:spPr>
        <p:txBody>
          <a:bodyPr/>
          <a:lstStyle/>
          <a:p>
            <a:r>
              <a:rPr lang="en-GB" sz="5400" dirty="0" smtClean="0">
                <a:solidFill>
                  <a:schemeClr val="bg1"/>
                </a:solidFill>
              </a:rPr>
              <a:t>Over to you</a:t>
            </a:r>
            <a:endParaRPr lang="en-GB" sz="5400" dirty="0">
              <a:solidFill>
                <a:schemeClr val="bg1"/>
              </a:solidFill>
            </a:endParaRPr>
          </a:p>
        </p:txBody>
      </p:sp>
      <p:sp>
        <p:nvSpPr>
          <p:cNvPr id="4" name="AutoShape 4" descr="Image result for app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Content Placeholder 2"/>
          <p:cNvSpPr>
            <a:spLocks noGrp="1"/>
          </p:cNvSpPr>
          <p:nvPr>
            <p:ph idx="1"/>
          </p:nvPr>
        </p:nvSpPr>
        <p:spPr>
          <a:xfrm>
            <a:off x="457200" y="1349716"/>
            <a:ext cx="8229600" cy="5319644"/>
          </a:xfrm>
        </p:spPr>
        <p:txBody>
          <a:bodyPr>
            <a:normAutofit/>
          </a:bodyPr>
          <a:lstStyle/>
          <a:p>
            <a:r>
              <a:rPr lang="en-GB" sz="1800" dirty="0"/>
              <a:t>98% of our recent graduates are employed or in further study within six months of graduating (latest Destinations of Leavers from Higher Education survey 2016/17</a:t>
            </a:r>
            <a:r>
              <a:rPr lang="en-GB" sz="1800" dirty="0" smtClean="0"/>
              <a:t>)</a:t>
            </a:r>
          </a:p>
          <a:p>
            <a:r>
              <a:rPr lang="en-GB" sz="1800" dirty="0" smtClean="0"/>
              <a:t>Do you recognise any of these brands?</a:t>
            </a:r>
          </a:p>
          <a:p>
            <a:endParaRPr lang="en-GB" sz="1800" dirty="0"/>
          </a:p>
          <a:p>
            <a:endParaRPr lang="en-GB"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37" y="2346591"/>
            <a:ext cx="2286000" cy="1714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804" y="4658588"/>
            <a:ext cx="2760921" cy="211486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662" y="4087414"/>
            <a:ext cx="4181475" cy="103822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3688" y="2693148"/>
            <a:ext cx="2635650" cy="49006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417" y="3455278"/>
            <a:ext cx="2499360" cy="140817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7889" y="3322553"/>
            <a:ext cx="1905000" cy="1905000"/>
          </a:xfrm>
          <a:prstGeom prst="rect">
            <a:avLst/>
          </a:prstGeom>
        </p:spPr>
      </p:pic>
      <p:pic>
        <p:nvPicPr>
          <p:cNvPr id="20" name="Picture 6" descr="Image result for app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3468" y="5157192"/>
            <a:ext cx="1152128" cy="11521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Image result for l'orea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4908" y="5227553"/>
            <a:ext cx="1372422" cy="13724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99255" y="5235690"/>
            <a:ext cx="1957777" cy="13704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Image result for amaz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74908" y="2682898"/>
            <a:ext cx="2604620" cy="123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967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please delete this slide when finished</a:t>
            </a:r>
            <a:endParaRPr lang="en-GB" dirty="0"/>
          </a:p>
        </p:txBody>
      </p:sp>
      <p:sp>
        <p:nvSpPr>
          <p:cNvPr id="3" name="Content Placeholder 2"/>
          <p:cNvSpPr>
            <a:spLocks noGrp="1"/>
          </p:cNvSpPr>
          <p:nvPr>
            <p:ph idx="1"/>
          </p:nvPr>
        </p:nvSpPr>
        <p:spPr/>
        <p:txBody>
          <a:bodyPr>
            <a:normAutofit/>
          </a:bodyPr>
          <a:lstStyle/>
          <a:p>
            <a:r>
              <a:rPr lang="en-GB" sz="2400" dirty="0" smtClean="0">
                <a:solidFill>
                  <a:srgbClr val="00B050"/>
                </a:solidFill>
              </a:rPr>
              <a:t>Green suggests that we would like you to add your personal information here</a:t>
            </a:r>
          </a:p>
          <a:p>
            <a:r>
              <a:rPr lang="en-GB" sz="2400" dirty="0" smtClean="0"/>
              <a:t>Text in notes section is for information only – please delete when you have finished editing</a:t>
            </a:r>
          </a:p>
          <a:p>
            <a:r>
              <a:rPr lang="en-GB" sz="2400" dirty="0" smtClean="0"/>
              <a:t>Please format slides appropriately and add images to support information</a:t>
            </a:r>
          </a:p>
          <a:p>
            <a:r>
              <a:rPr lang="en-GB" sz="2400" dirty="0" smtClean="0"/>
              <a:t>To format using Arial font size 24 where possible </a:t>
            </a:r>
          </a:p>
          <a:p>
            <a:r>
              <a:rPr lang="en-GB" sz="2400" dirty="0" smtClean="0"/>
              <a:t>Please note the Quiz (true and false) is set</a:t>
            </a:r>
            <a:endParaRPr lang="en-GB" sz="2400" dirty="0"/>
          </a:p>
        </p:txBody>
      </p:sp>
    </p:spTree>
    <p:extLst>
      <p:ext uri="{BB962C8B-B14F-4D97-AF65-F5344CB8AC3E}">
        <p14:creationId xmlns:p14="http://schemas.microsoft.com/office/powerpoint/2010/main" val="2254867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b="1" dirty="0">
                <a:solidFill>
                  <a:schemeClr val="tx1"/>
                </a:solidFill>
              </a:rPr>
              <a:t>www.stem.leeds.ac.uk</a:t>
            </a:r>
          </a:p>
          <a:p>
            <a:endParaRPr lang="en-GB" dirty="0"/>
          </a:p>
        </p:txBody>
      </p:sp>
      <p:sp>
        <p:nvSpPr>
          <p:cNvPr id="3" name="Title 2"/>
          <p:cNvSpPr>
            <a:spLocks noGrp="1"/>
          </p:cNvSpPr>
          <p:nvPr>
            <p:ph type="title"/>
          </p:nvPr>
        </p:nvSpPr>
        <p:spPr/>
        <p:txBody>
          <a:bodyPr/>
          <a:lstStyle/>
          <a:p>
            <a:r>
              <a:rPr lang="en-GB" sz="5400" dirty="0" smtClean="0">
                <a:solidFill>
                  <a:schemeClr val="bg1"/>
                </a:solidFill>
              </a:rPr>
              <a:t>Opportunities</a:t>
            </a:r>
            <a:endParaRPr lang="en-GB" sz="5400" dirty="0">
              <a:solidFill>
                <a:schemeClr val="bg1"/>
              </a:solidFill>
            </a:endParaRPr>
          </a:p>
        </p:txBody>
      </p:sp>
      <p:pic>
        <p:nvPicPr>
          <p:cNvPr id="4" name="Picture 3"/>
          <p:cNvPicPr>
            <a:picLocks noChangeAspect="1"/>
          </p:cNvPicPr>
          <p:nvPr/>
        </p:nvPicPr>
        <p:blipFill>
          <a:blip r:embed="rId3"/>
          <a:stretch>
            <a:fillRect/>
          </a:stretch>
        </p:blipFill>
        <p:spPr>
          <a:xfrm>
            <a:off x="457200" y="3962669"/>
            <a:ext cx="3179682" cy="2088232"/>
          </a:xfrm>
          <a:prstGeom prst="rect">
            <a:avLst/>
          </a:prstGeom>
        </p:spPr>
      </p:pic>
      <p:pic>
        <p:nvPicPr>
          <p:cNvPr id="5" name="Picture 4"/>
          <p:cNvPicPr>
            <a:picLocks noChangeAspect="1"/>
          </p:cNvPicPr>
          <p:nvPr/>
        </p:nvPicPr>
        <p:blipFill>
          <a:blip r:embed="rId4"/>
          <a:stretch>
            <a:fillRect/>
          </a:stretch>
        </p:blipFill>
        <p:spPr>
          <a:xfrm>
            <a:off x="1314898" y="1484783"/>
            <a:ext cx="3258651" cy="2172434"/>
          </a:xfrm>
          <a:prstGeom prst="rect">
            <a:avLst/>
          </a:prstGeom>
        </p:spPr>
      </p:pic>
      <p:pic>
        <p:nvPicPr>
          <p:cNvPr id="6" name="Picture 5"/>
          <p:cNvPicPr>
            <a:picLocks noChangeAspect="1"/>
          </p:cNvPicPr>
          <p:nvPr/>
        </p:nvPicPr>
        <p:blipFill>
          <a:blip r:embed="rId5"/>
          <a:stretch>
            <a:fillRect/>
          </a:stretch>
        </p:blipFill>
        <p:spPr>
          <a:xfrm>
            <a:off x="4788024" y="3525444"/>
            <a:ext cx="4012700" cy="2675134"/>
          </a:xfrm>
          <a:prstGeom prst="rect">
            <a:avLst/>
          </a:prstGeom>
        </p:spPr>
      </p:pic>
      <p:sp>
        <p:nvSpPr>
          <p:cNvPr id="7" name="TextBox 6"/>
          <p:cNvSpPr txBox="1"/>
          <p:nvPr/>
        </p:nvSpPr>
        <p:spPr>
          <a:xfrm>
            <a:off x="5004048" y="1628800"/>
            <a:ext cx="3096344"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Degree Apprenticeships</a:t>
            </a:r>
          </a:p>
          <a:p>
            <a:pPr marL="342900" indent="-342900">
              <a:buFont typeface="Arial" panose="020B0604020202020204" pitchFamily="34" charset="0"/>
              <a:buChar char="•"/>
            </a:pPr>
            <a:r>
              <a:rPr lang="en-GB" sz="2400" dirty="0" smtClean="0"/>
              <a:t>Long term careers</a:t>
            </a:r>
          </a:p>
          <a:p>
            <a:pPr marL="342900" indent="-342900">
              <a:buFont typeface="Arial" panose="020B0604020202020204" pitchFamily="34" charset="0"/>
              <a:buChar char="•"/>
            </a:pPr>
            <a:r>
              <a:rPr lang="en-GB" sz="2400" dirty="0" smtClean="0"/>
              <a:t>International travel</a:t>
            </a:r>
            <a:endParaRPr lang="en-GB" sz="2400" dirty="0"/>
          </a:p>
        </p:txBody>
      </p:sp>
    </p:spTree>
    <p:extLst>
      <p:ext uri="{BB962C8B-B14F-4D97-AF65-F5344CB8AC3E}">
        <p14:creationId xmlns:p14="http://schemas.microsoft.com/office/powerpoint/2010/main" val="4143301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147248" cy="4525963"/>
          </a:xfrm>
        </p:spPr>
        <p:txBody>
          <a:bodyPr>
            <a:normAutofit/>
          </a:bodyPr>
          <a:lstStyle/>
          <a:p>
            <a:pPr marL="0" lvl="0" indent="0" defTabSz="457200">
              <a:buNone/>
            </a:pPr>
            <a:r>
              <a:rPr lang="en-GB" sz="2400" b="1" kern="0" dirty="0" smtClean="0">
                <a:solidFill>
                  <a:srgbClr val="00B050"/>
                </a:solidFill>
                <a:latin typeface="Arial" panose="020B0604020202020204" pitchFamily="34" charset="0"/>
                <a:cs typeface="Arial" panose="020B0604020202020204" pitchFamily="34" charset="0"/>
              </a:rPr>
              <a:t>To add a “Quote” relating to a STEM subject/ career</a:t>
            </a:r>
            <a:endParaRPr lang="en-GB" sz="2400" b="1" kern="0" dirty="0">
              <a:solidFill>
                <a:srgbClr val="00B050"/>
              </a:solidFill>
              <a:latin typeface="Arial" panose="020B0604020202020204" pitchFamily="34" charset="0"/>
              <a:cs typeface="Arial" panose="020B0604020202020204" pitchFamily="34" charset="0"/>
            </a:endParaRPr>
          </a:p>
          <a:p>
            <a:pPr marL="342900" lvl="0" indent="-342900" defTabSz="457200"/>
            <a:r>
              <a:rPr lang="en-GB" sz="2400" kern="0" dirty="0">
                <a:solidFill>
                  <a:srgbClr val="00B050"/>
                </a:solidFill>
                <a:latin typeface="Arial" panose="020B0604020202020204" pitchFamily="34" charset="0"/>
                <a:cs typeface="Arial" panose="020B0604020202020204" pitchFamily="34" charset="0"/>
              </a:rPr>
              <a:t>&lt;Name&gt;, &lt;when&gt;</a:t>
            </a:r>
          </a:p>
          <a:p>
            <a:pPr marL="342900" lvl="0" indent="-342900" defTabSz="457200"/>
            <a:endParaRPr lang="en-GB" sz="2400" dirty="0">
              <a:solidFill>
                <a:srgbClr val="00B050"/>
              </a:solidFill>
              <a:latin typeface="Calibri"/>
              <a:cs typeface="Arial"/>
            </a:endParaRPr>
          </a:p>
          <a:p>
            <a:pPr marL="342900" lvl="0" indent="-342900" defTabSz="457200"/>
            <a:r>
              <a:rPr lang="en-GB" sz="2400" dirty="0" smtClean="0">
                <a:solidFill>
                  <a:srgbClr val="00B050"/>
                </a:solidFill>
                <a:latin typeface="Calibri"/>
                <a:cs typeface="Arial"/>
              </a:rPr>
              <a:t>Optional: Left </a:t>
            </a:r>
            <a:r>
              <a:rPr lang="en-GB" sz="2400" dirty="0">
                <a:solidFill>
                  <a:srgbClr val="00B050"/>
                </a:solidFill>
                <a:latin typeface="Calibri"/>
                <a:cs typeface="Arial"/>
              </a:rPr>
              <a:t>blank on purpose – IF you’re going to use a quote to finish off, you need to like/believe it too, so choose your own to go here.</a:t>
            </a:r>
          </a:p>
          <a:p>
            <a:pPr marL="0" lvl="0" indent="0" defTabSz="457200">
              <a:buNone/>
            </a:pPr>
            <a:endParaRPr lang="en-GB" sz="2400" dirty="0">
              <a:solidFill>
                <a:srgbClr val="00B0F0"/>
              </a:solidFill>
              <a:latin typeface="Calibri"/>
              <a:cs typeface="Arial"/>
            </a:endParaRPr>
          </a:p>
          <a:p>
            <a:endParaRPr lang="en-GB" dirty="0"/>
          </a:p>
        </p:txBody>
      </p:sp>
      <p:sp>
        <p:nvSpPr>
          <p:cNvPr id="4" name="Rectangle 3"/>
          <p:cNvSpPr/>
          <p:nvPr/>
        </p:nvSpPr>
        <p:spPr>
          <a:xfrm>
            <a:off x="827584" y="260648"/>
            <a:ext cx="5840060" cy="92333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0" i="0" u="none" strike="noStrike" kern="0" cap="none" spc="0" normalizeH="0" baseline="0" noProof="0" dirty="0" smtClean="0">
                <a:ln>
                  <a:noFill/>
                </a:ln>
                <a:solidFill>
                  <a:prstClr val="white"/>
                </a:solidFill>
                <a:effectLst/>
                <a:uLnTx/>
                <a:uFillTx/>
                <a:ea typeface="+mj-ea"/>
                <a:cs typeface="Arial" panose="020B0604020202020204" pitchFamily="34" charset="0"/>
              </a:rPr>
              <a:t>One last thought...</a:t>
            </a:r>
            <a:endParaRPr kumimoji="0" lang="en-GB" sz="5400" b="0" i="0" u="none" strike="noStrike" kern="0" cap="none" spc="0" normalizeH="0" baseline="0" noProof="0" dirty="0" smtClean="0">
              <a:ln>
                <a:noFill/>
              </a:ln>
              <a:solidFill>
                <a:sysClr val="windowText" lastClr="000000"/>
              </a:solidFill>
              <a:effectLst/>
              <a:uLnTx/>
              <a:uFillTx/>
            </a:endParaRPr>
          </a:p>
        </p:txBody>
      </p:sp>
      <p:sp>
        <p:nvSpPr>
          <p:cNvPr id="9" name="Footer Placeholder 3"/>
          <p:cNvSpPr>
            <a:spLocks noGrp="1"/>
          </p:cNvSpPr>
          <p:nvPr>
            <p:ph type="ftr" sz="quarter" idx="11"/>
          </p:nvPr>
        </p:nvSpPr>
        <p:spPr>
          <a:xfrm>
            <a:off x="3124200" y="6356353"/>
            <a:ext cx="2895600" cy="365125"/>
          </a:xfrm>
        </p:spPr>
        <p:txBody>
          <a:bodyPr/>
          <a:lstStyle/>
          <a:p>
            <a:r>
              <a:rPr lang="en-GB" b="1" dirty="0" smtClean="0">
                <a:solidFill>
                  <a:schemeClr val="tx1"/>
                </a:solidFill>
              </a:rPr>
              <a:t>www.stem.leeds.ac.uk</a:t>
            </a:r>
            <a:endParaRPr lang="en-GB" b="1" dirty="0">
              <a:solidFill>
                <a:schemeClr val="tx1"/>
              </a:solidFill>
            </a:endParaRPr>
          </a:p>
        </p:txBody>
      </p:sp>
    </p:spTree>
    <p:extLst>
      <p:ext uri="{BB962C8B-B14F-4D97-AF65-F5344CB8AC3E}">
        <p14:creationId xmlns:p14="http://schemas.microsoft.com/office/powerpoint/2010/main" val="211464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1"/>
          </p:nvPr>
        </p:nvSpPr>
        <p:spPr>
          <a:xfrm>
            <a:off x="3124200" y="6356353"/>
            <a:ext cx="2895600" cy="365125"/>
          </a:xfrm>
        </p:spPr>
        <p:txBody>
          <a:bodyPr/>
          <a:lstStyle/>
          <a:p>
            <a:r>
              <a:rPr lang="en-GB" b="1" dirty="0" smtClean="0">
                <a:solidFill>
                  <a:schemeClr val="tx1"/>
                </a:solidFill>
              </a:rPr>
              <a:t>www.stem.leeds.ac.uk</a:t>
            </a:r>
            <a:endParaRPr lang="en-GB" b="1" dirty="0">
              <a:solidFill>
                <a:schemeClr val="tx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35696" y="1772816"/>
            <a:ext cx="5526360" cy="3684240"/>
          </a:xfrm>
          <a:prstGeom prst="rect">
            <a:avLst/>
          </a:prstGeom>
        </p:spPr>
      </p:pic>
      <p:sp>
        <p:nvSpPr>
          <p:cNvPr id="4" name="TextBox 3"/>
          <p:cNvSpPr txBox="1"/>
          <p:nvPr/>
        </p:nvSpPr>
        <p:spPr>
          <a:xfrm>
            <a:off x="999964" y="188640"/>
            <a:ext cx="4248472" cy="923330"/>
          </a:xfrm>
          <a:prstGeom prst="rect">
            <a:avLst/>
          </a:prstGeom>
          <a:noFill/>
        </p:spPr>
        <p:txBody>
          <a:bodyPr wrap="square" rtlCol="0">
            <a:spAutoFit/>
          </a:bodyPr>
          <a:lstStyle/>
          <a:p>
            <a:r>
              <a:rPr lang="en-GB" sz="5400" dirty="0" smtClean="0">
                <a:solidFill>
                  <a:schemeClr val="bg1"/>
                </a:solidFill>
              </a:rPr>
              <a:t>Thank You</a:t>
            </a:r>
            <a:endParaRPr lang="en-GB" sz="5400" dirty="0">
              <a:solidFill>
                <a:schemeClr val="bg1"/>
              </a:solidFill>
            </a:endParaRPr>
          </a:p>
        </p:txBody>
      </p:sp>
    </p:spTree>
    <p:extLst>
      <p:ext uri="{BB962C8B-B14F-4D97-AF65-F5344CB8AC3E}">
        <p14:creationId xmlns:p14="http://schemas.microsoft.com/office/powerpoint/2010/main" val="1364306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2936"/>
            <a:ext cx="8229600" cy="3273229"/>
          </a:xfrm>
        </p:spPr>
        <p:txBody>
          <a:bodyPr>
            <a:normAutofit fontScale="32500" lnSpcReduction="20000"/>
          </a:bodyPr>
          <a:lstStyle/>
          <a:p>
            <a:pPr marL="0" indent="0">
              <a:buNone/>
            </a:pPr>
            <a:endParaRPr lang="en-GB" sz="5100" dirty="0" smtClean="0">
              <a:solidFill>
                <a:srgbClr val="00B0F0"/>
              </a:solidFill>
              <a:cs typeface="Arial" panose="020B0604020202020204" pitchFamily="34" charset="0"/>
            </a:endParaRPr>
          </a:p>
          <a:p>
            <a:r>
              <a:rPr lang="en-GB" sz="7400" b="1" dirty="0" smtClean="0">
                <a:cs typeface="Arial" panose="020B0604020202020204" pitchFamily="34" charset="0"/>
              </a:rPr>
              <a:t>GCSE – </a:t>
            </a:r>
            <a:r>
              <a:rPr lang="en-GB" sz="7400" b="1" dirty="0" smtClean="0">
                <a:solidFill>
                  <a:srgbClr val="00B050"/>
                </a:solidFill>
                <a:cs typeface="Arial" panose="020B0604020202020204" pitchFamily="34" charset="0"/>
              </a:rPr>
              <a:t>Add subjects chosen and why here</a:t>
            </a:r>
            <a:endParaRPr lang="en-GB" sz="7400" b="1" dirty="0" smtClean="0">
              <a:cs typeface="Arial" panose="020B0604020202020204" pitchFamily="34" charset="0"/>
            </a:endParaRPr>
          </a:p>
          <a:p>
            <a:r>
              <a:rPr lang="en-GB" sz="7400" b="1" dirty="0" smtClean="0">
                <a:cs typeface="Arial" panose="020B0604020202020204" pitchFamily="34" charset="0"/>
              </a:rPr>
              <a:t>A-Level – </a:t>
            </a:r>
            <a:r>
              <a:rPr lang="en-GB" sz="7400" b="1" dirty="0" smtClean="0">
                <a:solidFill>
                  <a:srgbClr val="00B050"/>
                </a:solidFill>
                <a:cs typeface="Arial" panose="020B0604020202020204" pitchFamily="34" charset="0"/>
              </a:rPr>
              <a:t>Add subjects chosen and why here</a:t>
            </a:r>
          </a:p>
          <a:p>
            <a:r>
              <a:rPr lang="en-GB" sz="7400" b="1" dirty="0" smtClean="0">
                <a:cs typeface="Arial" panose="020B0604020202020204" pitchFamily="34" charset="0"/>
              </a:rPr>
              <a:t>University Degree– </a:t>
            </a:r>
            <a:r>
              <a:rPr lang="en-GB" sz="7400" b="1" dirty="0" smtClean="0">
                <a:solidFill>
                  <a:srgbClr val="00B050"/>
                </a:solidFill>
                <a:cs typeface="Arial" panose="020B0604020202020204" pitchFamily="34" charset="0"/>
              </a:rPr>
              <a:t>Add here &amp; why you choose Leeds?</a:t>
            </a:r>
          </a:p>
          <a:p>
            <a:endParaRPr lang="en-GB" dirty="0" smtClean="0">
              <a:solidFill>
                <a:srgbClr val="00B0F0"/>
              </a:solidFill>
            </a:endParaRPr>
          </a:p>
          <a:p>
            <a:pPr marL="0" indent="0">
              <a:buNone/>
            </a:pPr>
            <a:endParaRPr lang="en-GB" sz="7400" dirty="0" smtClean="0">
              <a:solidFill>
                <a:srgbClr val="00B050"/>
              </a:solidFill>
            </a:endParaRPr>
          </a:p>
          <a:p>
            <a:pPr marL="0" indent="0">
              <a:buNone/>
            </a:pPr>
            <a:r>
              <a:rPr lang="en-GB" sz="7400" dirty="0" smtClean="0">
                <a:solidFill>
                  <a:srgbClr val="00B050"/>
                </a:solidFill>
              </a:rPr>
              <a:t>ADD IMAGES HERE</a:t>
            </a:r>
          </a:p>
          <a:p>
            <a:pPr marL="0" indent="0">
              <a:buNone/>
            </a:pPr>
            <a:endParaRPr lang="en-GB" dirty="0"/>
          </a:p>
        </p:txBody>
      </p:sp>
      <p:sp>
        <p:nvSpPr>
          <p:cNvPr id="8" name="Footer Placeholder 3"/>
          <p:cNvSpPr>
            <a:spLocks noGrp="1"/>
          </p:cNvSpPr>
          <p:nvPr>
            <p:ph type="ftr" sz="quarter" idx="11"/>
          </p:nvPr>
        </p:nvSpPr>
        <p:spPr>
          <a:xfrm>
            <a:off x="3124200" y="6356353"/>
            <a:ext cx="2895600" cy="365125"/>
          </a:xfrm>
        </p:spPr>
        <p:txBody>
          <a:bodyPr/>
          <a:lstStyle/>
          <a:p>
            <a:r>
              <a:rPr lang="en-GB" b="1" dirty="0" smtClean="0">
                <a:solidFill>
                  <a:schemeClr val="tx1"/>
                </a:solidFill>
              </a:rPr>
              <a:t>www.stem.leeds.ac.uk</a:t>
            </a:r>
            <a:endParaRPr lang="en-GB" b="1" dirty="0">
              <a:solidFill>
                <a:schemeClr val="tx1"/>
              </a:solidFill>
            </a:endParaRPr>
          </a:p>
        </p:txBody>
      </p:sp>
      <p:sp>
        <p:nvSpPr>
          <p:cNvPr id="2" name="TextBox 1"/>
          <p:cNvSpPr txBox="1"/>
          <p:nvPr/>
        </p:nvSpPr>
        <p:spPr>
          <a:xfrm>
            <a:off x="1115616" y="260648"/>
            <a:ext cx="3168352" cy="923330"/>
          </a:xfrm>
          <a:prstGeom prst="rect">
            <a:avLst/>
          </a:prstGeom>
          <a:noFill/>
        </p:spPr>
        <p:txBody>
          <a:bodyPr wrap="square" rtlCol="0">
            <a:spAutoFit/>
          </a:bodyPr>
          <a:lstStyle/>
          <a:p>
            <a:r>
              <a:rPr lang="en-GB" sz="5400" dirty="0" smtClean="0">
                <a:solidFill>
                  <a:schemeClr val="bg1"/>
                </a:solidFill>
              </a:rPr>
              <a:t>About Me</a:t>
            </a:r>
            <a:endParaRPr lang="en-GB" sz="5400" dirty="0">
              <a:solidFill>
                <a:schemeClr val="bg1"/>
              </a:solidFill>
            </a:endParaRPr>
          </a:p>
        </p:txBody>
      </p:sp>
      <p:sp>
        <p:nvSpPr>
          <p:cNvPr id="5" name="Rounded Rectangle 4"/>
          <p:cNvSpPr/>
          <p:nvPr/>
        </p:nvSpPr>
        <p:spPr>
          <a:xfrm>
            <a:off x="3059832" y="1556792"/>
            <a:ext cx="3456384" cy="1080120"/>
          </a:xfrm>
          <a:prstGeom prst="roundRect">
            <a:avLst/>
          </a:prstGeom>
          <a:solidFill>
            <a:schemeClr val="accent3">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203848" y="1682805"/>
            <a:ext cx="3168352" cy="954107"/>
          </a:xfrm>
          <a:prstGeom prst="rect">
            <a:avLst/>
          </a:prstGeom>
          <a:noFill/>
        </p:spPr>
        <p:txBody>
          <a:bodyPr wrap="square" rtlCol="0">
            <a:spAutoFit/>
          </a:bodyPr>
          <a:lstStyle/>
          <a:p>
            <a:r>
              <a:rPr lang="en-GB" sz="2800" dirty="0" smtClean="0">
                <a:solidFill>
                  <a:srgbClr val="00B050"/>
                </a:solidFill>
              </a:rPr>
              <a:t>Add your first name here</a:t>
            </a:r>
            <a:endParaRPr lang="en-GB" sz="2800" dirty="0">
              <a:solidFill>
                <a:srgbClr val="00B050"/>
              </a:solidFill>
            </a:endParaRPr>
          </a:p>
        </p:txBody>
      </p:sp>
    </p:spTree>
    <p:extLst>
      <p:ext uri="{BB962C8B-B14F-4D97-AF65-F5344CB8AC3E}">
        <p14:creationId xmlns:p14="http://schemas.microsoft.com/office/powerpoint/2010/main" val="2393793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88103"/>
            <a:ext cx="6096000" cy="1143000"/>
          </a:xfrm>
        </p:spPr>
        <p:txBody>
          <a:bodyPr/>
          <a:lstStyle/>
          <a:p>
            <a:r>
              <a:rPr lang="en-GB" sz="5400" dirty="0" smtClean="0">
                <a:solidFill>
                  <a:schemeClr val="bg1"/>
                </a:solidFill>
              </a:rPr>
              <a:t>STEM subjects</a:t>
            </a:r>
            <a:endParaRPr lang="en-GB" sz="5400" dirty="0">
              <a:solidFill>
                <a:schemeClr val="bg1"/>
              </a:solidFill>
            </a:endParaRPr>
          </a:p>
        </p:txBody>
      </p:sp>
      <p:sp>
        <p:nvSpPr>
          <p:cNvPr id="3" name="Content Placeholder 2"/>
          <p:cNvSpPr>
            <a:spLocks noGrp="1"/>
          </p:cNvSpPr>
          <p:nvPr>
            <p:ph idx="1"/>
          </p:nvPr>
        </p:nvSpPr>
        <p:spPr>
          <a:xfrm>
            <a:off x="4067944" y="1691627"/>
            <a:ext cx="4762872" cy="4525963"/>
          </a:xfrm>
        </p:spPr>
        <p:txBody>
          <a:bodyPr>
            <a:normAutofit lnSpcReduction="10000"/>
          </a:bodyPr>
          <a:lstStyle/>
          <a:p>
            <a:pPr marL="0" indent="0">
              <a:buNone/>
            </a:pPr>
            <a:r>
              <a:rPr lang="en-US" sz="2400" b="1" dirty="0" smtClean="0">
                <a:solidFill>
                  <a:srgbClr val="C00000"/>
                </a:solidFill>
                <a:ea typeface="Arial" charset="0"/>
                <a:cs typeface="Arial" panose="020B0604020202020204" pitchFamily="34" charset="0"/>
              </a:rPr>
              <a:t>Science</a:t>
            </a:r>
          </a:p>
          <a:p>
            <a:pPr marL="0" indent="0">
              <a:buNone/>
            </a:pPr>
            <a:r>
              <a:rPr lang="en-US" sz="1900" dirty="0" smtClean="0">
                <a:ea typeface="Arial" charset="0"/>
                <a:cs typeface="Arial" panose="020B0604020202020204" pitchFamily="34" charset="0"/>
              </a:rPr>
              <a:t>Physics, Biological Sciences, Chemistry, Food Science, Environmental Sciences</a:t>
            </a:r>
          </a:p>
          <a:p>
            <a:pPr marL="0" indent="0">
              <a:buNone/>
            </a:pPr>
            <a:endParaRPr lang="en-US" sz="1000" dirty="0" smtClean="0">
              <a:ea typeface="Arial" charset="0"/>
              <a:cs typeface="Arial" panose="020B0604020202020204" pitchFamily="34" charset="0"/>
            </a:endParaRPr>
          </a:p>
          <a:p>
            <a:pPr marL="0" indent="0">
              <a:buNone/>
            </a:pPr>
            <a:r>
              <a:rPr lang="en-US" sz="2400" b="1" dirty="0" smtClean="0">
                <a:solidFill>
                  <a:srgbClr val="C00000"/>
                </a:solidFill>
                <a:ea typeface="Arial" charset="0"/>
                <a:cs typeface="Arial" panose="020B0604020202020204" pitchFamily="34" charset="0"/>
              </a:rPr>
              <a:t>Technology</a:t>
            </a:r>
          </a:p>
          <a:p>
            <a:pPr marL="0" indent="0">
              <a:buNone/>
            </a:pPr>
            <a:r>
              <a:rPr lang="en-US" sz="1800" dirty="0" smtClean="0">
                <a:ea typeface="Arial" charset="0"/>
                <a:cs typeface="Arial" panose="020B0604020202020204" pitchFamily="34" charset="0"/>
              </a:rPr>
              <a:t>Design Technology, Computer Science</a:t>
            </a:r>
          </a:p>
          <a:p>
            <a:pPr marL="0" indent="0">
              <a:buNone/>
            </a:pPr>
            <a:endParaRPr lang="en-US" sz="1900" dirty="0">
              <a:ea typeface="Arial" charset="0"/>
              <a:cs typeface="Arial" panose="020B0604020202020204" pitchFamily="34" charset="0"/>
            </a:endParaRPr>
          </a:p>
          <a:p>
            <a:pPr marL="0" indent="0">
              <a:buNone/>
            </a:pPr>
            <a:r>
              <a:rPr lang="en-US" sz="2400" b="1" dirty="0" smtClean="0">
                <a:solidFill>
                  <a:srgbClr val="C00000"/>
                </a:solidFill>
                <a:ea typeface="Arial" charset="0"/>
                <a:cs typeface="Arial" panose="020B0604020202020204" pitchFamily="34" charset="0"/>
              </a:rPr>
              <a:t>Engineering</a:t>
            </a:r>
          </a:p>
          <a:p>
            <a:pPr marL="0" indent="0">
              <a:buNone/>
            </a:pPr>
            <a:r>
              <a:rPr lang="en-US" sz="1800" dirty="0" smtClean="0">
                <a:ea typeface="Arial" charset="0"/>
                <a:cs typeface="Arial" panose="020B0604020202020204" pitchFamily="34" charset="0"/>
              </a:rPr>
              <a:t>Mechanical, Electrical &amp; Electronic Engineering, Civil, Chemical</a:t>
            </a:r>
          </a:p>
          <a:p>
            <a:pPr marL="0" indent="0">
              <a:buNone/>
            </a:pPr>
            <a:endParaRPr lang="en-US" sz="1000" dirty="0">
              <a:ea typeface="Arial" charset="0"/>
              <a:cs typeface="Arial" panose="020B0604020202020204" pitchFamily="34" charset="0"/>
            </a:endParaRPr>
          </a:p>
          <a:p>
            <a:pPr marL="0" indent="0">
              <a:buNone/>
            </a:pPr>
            <a:r>
              <a:rPr lang="en-US" sz="2400" b="1" dirty="0" err="1" smtClean="0">
                <a:solidFill>
                  <a:srgbClr val="C00000"/>
                </a:solidFill>
                <a:ea typeface="Arial" charset="0"/>
                <a:cs typeface="Arial" panose="020B0604020202020204" pitchFamily="34" charset="0"/>
              </a:rPr>
              <a:t>Maths</a:t>
            </a:r>
            <a:endParaRPr lang="en-US" sz="2400" b="1" dirty="0" smtClean="0">
              <a:solidFill>
                <a:srgbClr val="C00000"/>
              </a:solidFill>
              <a:ea typeface="Arial" charset="0"/>
              <a:cs typeface="Arial" panose="020B0604020202020204" pitchFamily="34" charset="0"/>
            </a:endParaRPr>
          </a:p>
          <a:p>
            <a:pPr marL="0" indent="0">
              <a:buNone/>
            </a:pPr>
            <a:r>
              <a:rPr lang="en-US" sz="1800" dirty="0" smtClean="0">
                <a:ea typeface="Arial" charset="0"/>
                <a:cs typeface="Arial" panose="020B0604020202020204" pitchFamily="34" charset="0"/>
              </a:rPr>
              <a:t>Mathematics, Business Management, Economics, Actuarial Mathematics</a:t>
            </a:r>
            <a:endParaRPr lang="en-US" sz="1800" dirty="0">
              <a:ea typeface="Arial" charset="0"/>
              <a:cs typeface="Arial" panose="020B0604020202020204" pitchFamily="34" charset="0"/>
            </a:endParaRPr>
          </a:p>
        </p:txBody>
      </p:sp>
      <p:pic>
        <p:nvPicPr>
          <p:cNvPr id="24" name="Picture 23"/>
          <p:cNvPicPr>
            <a:picLocks noChangeAspect="1"/>
          </p:cNvPicPr>
          <p:nvPr/>
        </p:nvPicPr>
        <p:blipFill>
          <a:blip r:embed="rId2"/>
          <a:stretch>
            <a:fillRect/>
          </a:stretch>
        </p:blipFill>
        <p:spPr>
          <a:xfrm>
            <a:off x="323528" y="1474730"/>
            <a:ext cx="3384376" cy="4776905"/>
          </a:xfrm>
          <a:prstGeom prst="rect">
            <a:avLst/>
          </a:prstGeom>
        </p:spPr>
      </p:pic>
      <p:sp>
        <p:nvSpPr>
          <p:cNvPr id="6" name="Footer Placeholder 3"/>
          <p:cNvSpPr>
            <a:spLocks noGrp="1"/>
          </p:cNvSpPr>
          <p:nvPr>
            <p:ph type="ftr" sz="quarter" idx="11"/>
          </p:nvPr>
        </p:nvSpPr>
        <p:spPr>
          <a:xfrm>
            <a:off x="3124200" y="6356353"/>
            <a:ext cx="2895600" cy="365125"/>
          </a:xfrm>
        </p:spPr>
        <p:txBody>
          <a:bodyPr/>
          <a:lstStyle/>
          <a:p>
            <a:r>
              <a:rPr lang="en-GB" b="1" dirty="0" smtClean="0">
                <a:solidFill>
                  <a:schemeClr val="tx1"/>
                </a:solidFill>
              </a:rPr>
              <a:t>www.stem.leeds.ac.uk</a:t>
            </a:r>
            <a:endParaRPr lang="en-GB" b="1" dirty="0">
              <a:solidFill>
                <a:schemeClr val="tx1"/>
              </a:solidFill>
            </a:endParaRPr>
          </a:p>
        </p:txBody>
      </p:sp>
    </p:spTree>
    <p:extLst>
      <p:ext uri="{BB962C8B-B14F-4D97-AF65-F5344CB8AC3E}">
        <p14:creationId xmlns:p14="http://schemas.microsoft.com/office/powerpoint/2010/main" val="380757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3568" y="1700808"/>
            <a:ext cx="8064896" cy="3970318"/>
          </a:xfrm>
          <a:prstGeom prst="rect">
            <a:avLst/>
          </a:prstGeom>
        </p:spPr>
        <p:txBody>
          <a:bodyPr wrap="square">
            <a:spAutoFit/>
          </a:bodyPr>
          <a:lstStyle/>
          <a:p>
            <a:r>
              <a:rPr lang="en-GB" sz="2800" dirty="0" smtClean="0">
                <a:latin typeface="Arial" panose="020B0604020202020204" pitchFamily="34" charset="0"/>
                <a:cs typeface="Arial" panose="020B0604020202020204" pitchFamily="34" charset="0"/>
              </a:rPr>
              <a:t>Science is more than just a subject you study at school…</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Being </a:t>
            </a:r>
            <a:r>
              <a:rPr lang="en-GB" sz="2800" dirty="0">
                <a:latin typeface="Arial" panose="020B0604020202020204" pitchFamily="34" charset="0"/>
                <a:cs typeface="Arial" panose="020B0604020202020204" pitchFamily="34" charset="0"/>
              </a:rPr>
              <a:t>able to understand the world scientifically can also affect our lives in lots of fun and different </a:t>
            </a:r>
            <a:r>
              <a:rPr lang="en-GB" sz="2800" dirty="0" smtClean="0">
                <a:latin typeface="Arial" panose="020B0604020202020204" pitchFamily="34" charset="0"/>
                <a:cs typeface="Arial" panose="020B0604020202020204" pitchFamily="34" charset="0"/>
              </a:rPr>
              <a:t>ways</a:t>
            </a:r>
            <a:r>
              <a:rPr lang="en-GB" sz="2800" dirty="0">
                <a:latin typeface="Arial" panose="020B0604020202020204" pitchFamily="34" charset="0"/>
                <a:cs typeface="Arial" panose="020B0604020202020204" pitchFamily="34" charset="0"/>
              </a:rPr>
              <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
            </a:r>
            <a:br>
              <a:rPr lang="en-GB" sz="2800"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How much do you know about science?</a:t>
            </a:r>
            <a:endParaRPr lang="en-GB" sz="2800" b="1" dirty="0"/>
          </a:p>
          <a:p>
            <a:endParaRPr lang="en-GB" sz="2800" dirty="0">
              <a:solidFill>
                <a:srgbClr val="00B0F0"/>
              </a:solidFill>
              <a:latin typeface="Arial" panose="020B0604020202020204" pitchFamily="34" charset="0"/>
              <a:cs typeface="Arial" panose="020B0604020202020204" pitchFamily="34" charset="0"/>
            </a:endParaRPr>
          </a:p>
        </p:txBody>
      </p:sp>
      <p:sp>
        <p:nvSpPr>
          <p:cNvPr id="11" name="Footer Placeholder 3"/>
          <p:cNvSpPr>
            <a:spLocks noGrp="1"/>
          </p:cNvSpPr>
          <p:nvPr>
            <p:ph type="ftr" sz="quarter" idx="11"/>
          </p:nvPr>
        </p:nvSpPr>
        <p:spPr>
          <a:xfrm>
            <a:off x="3124200" y="6356353"/>
            <a:ext cx="2895600" cy="365125"/>
          </a:xfrm>
        </p:spPr>
        <p:txBody>
          <a:bodyPr/>
          <a:lstStyle/>
          <a:p>
            <a:r>
              <a:rPr lang="en-GB" b="1" dirty="0" smtClean="0">
                <a:solidFill>
                  <a:schemeClr val="tx1"/>
                </a:solidFill>
              </a:rPr>
              <a:t>www.stem.leeds.ac.uk</a:t>
            </a:r>
            <a:endParaRPr lang="en-GB" b="1" dirty="0">
              <a:solidFill>
                <a:schemeClr val="tx1"/>
              </a:solidFill>
            </a:endParaRPr>
          </a:p>
        </p:txBody>
      </p:sp>
      <p:sp>
        <p:nvSpPr>
          <p:cNvPr id="2" name="TextBox 1"/>
          <p:cNvSpPr txBox="1"/>
          <p:nvPr/>
        </p:nvSpPr>
        <p:spPr>
          <a:xfrm>
            <a:off x="971600" y="260648"/>
            <a:ext cx="4176464" cy="923330"/>
          </a:xfrm>
          <a:prstGeom prst="rect">
            <a:avLst/>
          </a:prstGeom>
          <a:noFill/>
        </p:spPr>
        <p:txBody>
          <a:bodyPr wrap="square" rtlCol="0">
            <a:spAutoFit/>
          </a:bodyPr>
          <a:lstStyle/>
          <a:p>
            <a:r>
              <a:rPr lang="en-GB" sz="5400" dirty="0" smtClean="0">
                <a:solidFill>
                  <a:schemeClr val="bg1"/>
                </a:solidFill>
              </a:rPr>
              <a:t>Why STEM?</a:t>
            </a:r>
            <a:endParaRPr lang="en-GB" sz="5400" dirty="0">
              <a:solidFill>
                <a:schemeClr val="bg1"/>
              </a:solidFill>
            </a:endParaRPr>
          </a:p>
        </p:txBody>
      </p:sp>
    </p:spTree>
    <p:extLst>
      <p:ext uri="{BB962C8B-B14F-4D97-AF65-F5344CB8AC3E}">
        <p14:creationId xmlns:p14="http://schemas.microsoft.com/office/powerpoint/2010/main" val="3916561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16632"/>
            <a:ext cx="6096000" cy="1143000"/>
          </a:xfrm>
        </p:spPr>
        <p:txBody>
          <a:bodyPr/>
          <a:lstStyle/>
          <a:p>
            <a:r>
              <a:rPr lang="en-GB" sz="5400" dirty="0" smtClean="0">
                <a:solidFill>
                  <a:schemeClr val="bg1"/>
                </a:solidFill>
              </a:rPr>
              <a:t>Quiz</a:t>
            </a:r>
            <a:endParaRPr lang="en-GB" sz="5400" dirty="0">
              <a:solidFill>
                <a:schemeClr val="bg1"/>
              </a:solidFill>
            </a:endParaRPr>
          </a:p>
        </p:txBody>
      </p:sp>
      <p:sp>
        <p:nvSpPr>
          <p:cNvPr id="3" name="Content Placeholder 2"/>
          <p:cNvSpPr>
            <a:spLocks noGrp="1"/>
          </p:cNvSpPr>
          <p:nvPr>
            <p:ph idx="1"/>
          </p:nvPr>
        </p:nvSpPr>
        <p:spPr/>
        <p:txBody>
          <a:bodyPr/>
          <a:lstStyle/>
          <a:p>
            <a:pPr marL="0" lvl="0" indent="0" algn="ctr" defTabSz="457200">
              <a:buNone/>
            </a:pPr>
            <a:endParaRPr lang="en-GB" sz="2400" dirty="0">
              <a:solidFill>
                <a:srgbClr val="00B0F0"/>
              </a:solidFill>
              <a:latin typeface="Arial" panose="020B0604020202020204" pitchFamily="34" charset="0"/>
              <a:cs typeface="Arial" panose="020B0604020202020204" pitchFamily="34" charset="0"/>
            </a:endParaRPr>
          </a:p>
          <a:p>
            <a:pPr marL="0" lvl="0" indent="0" algn="ctr" defTabSz="457200">
              <a:buNone/>
            </a:pPr>
            <a:r>
              <a:rPr lang="en-GB" sz="2400" b="1" dirty="0" smtClean="0">
                <a:latin typeface="Arial" panose="020B0604020202020204" pitchFamily="34" charset="0"/>
                <a:cs typeface="Arial" panose="020B0604020202020204" pitchFamily="34" charset="0"/>
              </a:rPr>
              <a:t>Your turn…</a:t>
            </a:r>
            <a:endParaRPr lang="en-GB" sz="2400" b="1" dirty="0">
              <a:latin typeface="Arial" panose="020B0604020202020204" pitchFamily="34" charset="0"/>
              <a:cs typeface="Arial" panose="020B0604020202020204" pitchFamily="34" charset="0"/>
            </a:endParaRPr>
          </a:p>
          <a:p>
            <a:pPr marL="0" lvl="0" indent="0" algn="ctr" defTabSz="457200">
              <a:buNone/>
            </a:pPr>
            <a:endParaRPr lang="en-GB" sz="2400" dirty="0" smtClean="0">
              <a:latin typeface="Arial" panose="020B0604020202020204" pitchFamily="34" charset="0"/>
              <a:cs typeface="Arial" panose="020B0604020202020204" pitchFamily="34" charset="0"/>
            </a:endParaRPr>
          </a:p>
          <a:p>
            <a:pPr marL="0" lvl="0" indent="0" algn="ctr" defTabSz="457200">
              <a:buNone/>
            </a:pPr>
            <a:endParaRPr lang="en-GB" sz="2400" dirty="0">
              <a:latin typeface="Arial" panose="020B0604020202020204" pitchFamily="34" charset="0"/>
              <a:cs typeface="Arial" panose="020B0604020202020204" pitchFamily="34" charset="0"/>
            </a:endParaRPr>
          </a:p>
          <a:p>
            <a:pPr marL="0" lvl="0" indent="0" algn="ctr" defTabSz="457200">
              <a:buNone/>
            </a:pPr>
            <a:endParaRPr lang="en-GB" sz="4800" kern="0" dirty="0">
              <a:latin typeface="Cambria" pitchFamily="18" charset="0"/>
              <a:cs typeface="Arial"/>
            </a:endParaRPr>
          </a:p>
          <a:p>
            <a:endParaRPr lang="en-GB" dirty="0">
              <a:latin typeface="Rockwell" panose="02060603020205020403" pitchFamily="18" charset="0"/>
            </a:endParaRPr>
          </a:p>
        </p:txBody>
      </p:sp>
      <p:sp>
        <p:nvSpPr>
          <p:cNvPr id="4" name="Footer Placeholder 3"/>
          <p:cNvSpPr>
            <a:spLocks noGrp="1"/>
          </p:cNvSpPr>
          <p:nvPr>
            <p:ph type="ftr" sz="quarter" idx="11"/>
          </p:nvPr>
        </p:nvSpPr>
        <p:spPr/>
        <p:txBody>
          <a:bodyPr/>
          <a:lstStyle/>
          <a:p>
            <a:r>
              <a:rPr lang="en-GB" b="1" dirty="0" smtClean="0">
                <a:solidFill>
                  <a:schemeClr val="tx1"/>
                </a:solidFill>
              </a:rPr>
              <a:t>www.stem.leeds.ac.uk</a:t>
            </a:r>
            <a:endParaRPr lang="en-GB" b="1" dirty="0">
              <a:solidFill>
                <a:schemeClr val="tx1"/>
              </a:solidFill>
            </a:endParaRPr>
          </a:p>
        </p:txBody>
      </p:sp>
      <p:sp>
        <p:nvSpPr>
          <p:cNvPr id="5" name="Rounded Rectangle 4"/>
          <p:cNvSpPr/>
          <p:nvPr/>
        </p:nvSpPr>
        <p:spPr>
          <a:xfrm>
            <a:off x="683568" y="2847634"/>
            <a:ext cx="7920880" cy="1584176"/>
          </a:xfrm>
          <a:prstGeom prst="roundRect">
            <a:avLst/>
          </a:prstGeom>
          <a:solidFill>
            <a:schemeClr val="accent3">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899592" y="2924944"/>
            <a:ext cx="7488832" cy="1200329"/>
          </a:xfrm>
          <a:prstGeom prst="rect">
            <a:avLst/>
          </a:prstGeom>
          <a:noFill/>
        </p:spPr>
        <p:txBody>
          <a:bodyPr wrap="square" rtlCol="0">
            <a:spAutoFit/>
          </a:bodyPr>
          <a:lstStyle/>
          <a:p>
            <a:pPr lvl="0" algn="ctr" defTabSz="457200"/>
            <a:endParaRPr lang="en-GB" sz="2400" dirty="0">
              <a:solidFill>
                <a:srgbClr val="00B0F0"/>
              </a:solidFill>
              <a:latin typeface="Arial" panose="020B0604020202020204" pitchFamily="34" charset="0"/>
              <a:cs typeface="Arial" panose="020B0604020202020204" pitchFamily="34" charset="0"/>
            </a:endParaRPr>
          </a:p>
          <a:p>
            <a:pPr lvl="0" algn="ctr" defTabSz="457200"/>
            <a:r>
              <a:rPr lang="en-GB" sz="2400" dirty="0">
                <a:latin typeface="Arial" panose="020B0604020202020204" pitchFamily="34" charset="0"/>
                <a:cs typeface="Arial" panose="020B0604020202020204" pitchFamily="34" charset="0"/>
              </a:rPr>
              <a:t>Here are 5 ‘facts’ about science, can you spot which are true or false (hint, some may be both!)?</a:t>
            </a:r>
          </a:p>
        </p:txBody>
      </p:sp>
    </p:spTree>
    <p:extLst>
      <p:ext uri="{BB962C8B-B14F-4D97-AF65-F5344CB8AC3E}">
        <p14:creationId xmlns:p14="http://schemas.microsoft.com/office/powerpoint/2010/main" val="20190129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75687"/>
            <a:ext cx="3249005" cy="1143000"/>
          </a:xfrm>
        </p:spPr>
        <p:txBody>
          <a:bodyPr/>
          <a:lstStyle/>
          <a:p>
            <a:pPr algn="ctr"/>
            <a:r>
              <a:rPr lang="en-GB" sz="5400" dirty="0" smtClean="0">
                <a:solidFill>
                  <a:schemeClr val="bg1"/>
                </a:solidFill>
              </a:rPr>
              <a:t>No.1</a:t>
            </a:r>
            <a:endParaRPr lang="en-GB" sz="5400" dirty="0">
              <a:solidFill>
                <a:schemeClr val="bg1"/>
              </a:solidFill>
            </a:endParaRPr>
          </a:p>
        </p:txBody>
      </p:sp>
      <p:sp>
        <p:nvSpPr>
          <p:cNvPr id="3" name="Content Placeholder 2"/>
          <p:cNvSpPr>
            <a:spLocks noGrp="1"/>
          </p:cNvSpPr>
          <p:nvPr>
            <p:ph idx="1"/>
          </p:nvPr>
        </p:nvSpPr>
        <p:spPr>
          <a:xfrm>
            <a:off x="457200" y="1484784"/>
            <a:ext cx="8229600" cy="4871569"/>
          </a:xfrm>
        </p:spPr>
        <p:txBody>
          <a:bodyPr>
            <a:normAutofit fontScale="25000" lnSpcReduction="20000"/>
          </a:bodyPr>
          <a:lstStyle/>
          <a:p>
            <a:pPr marL="0" indent="0" defTabSz="457200">
              <a:buNone/>
            </a:pPr>
            <a:r>
              <a:rPr lang="en-GB" sz="9600" b="1" dirty="0"/>
              <a:t>The Great Wall of China can be seen with the unaided eye from space</a:t>
            </a:r>
          </a:p>
          <a:p>
            <a:pPr marL="0" lvl="0" indent="0" defTabSz="457200">
              <a:buNone/>
            </a:pPr>
            <a:endParaRPr lang="en-GB" sz="2200" dirty="0" smtClean="0">
              <a:solidFill>
                <a:srgbClr val="00B0F0"/>
              </a:solidFill>
              <a:latin typeface="Arial" panose="020B0604020202020204" pitchFamily="34" charset="0"/>
              <a:cs typeface="Arial" panose="020B0604020202020204" pitchFamily="34" charset="0"/>
            </a:endParaRPr>
          </a:p>
          <a:p>
            <a:pPr marL="0" lvl="0" indent="0" defTabSz="457200">
              <a:buNone/>
            </a:pPr>
            <a:endParaRPr lang="en-GB" sz="3900" dirty="0">
              <a:solidFill>
                <a:srgbClr val="00B0F0"/>
              </a:solidFill>
              <a:latin typeface="Arial" panose="020B0604020202020204" pitchFamily="34" charset="0"/>
              <a:cs typeface="Arial" panose="020B0604020202020204" pitchFamily="34" charset="0"/>
            </a:endParaRPr>
          </a:p>
          <a:p>
            <a:pPr marL="0" lvl="0" indent="0" algn="ctr" defTabSz="457200">
              <a:buNone/>
            </a:pPr>
            <a:r>
              <a:rPr lang="en-GB" sz="3900" dirty="0" smtClean="0">
                <a:solidFill>
                  <a:srgbClr val="00B0F0"/>
                </a:solidFill>
                <a:latin typeface="Arial" panose="020B0604020202020204" pitchFamily="34" charset="0"/>
                <a:cs typeface="Arial" panose="020B0604020202020204" pitchFamily="34" charset="0"/>
              </a:rPr>
              <a:t>          </a:t>
            </a:r>
          </a:p>
          <a:p>
            <a:pPr marL="0" lvl="0" indent="0" algn="ctr" defTabSz="457200">
              <a:buNone/>
            </a:pPr>
            <a:endParaRPr lang="en-GB" sz="3900" dirty="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900" dirty="0" smtClean="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900" dirty="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900" dirty="0" smtClean="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900" dirty="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900" dirty="0" smtClean="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900" dirty="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900" dirty="0" smtClean="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900" dirty="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900" dirty="0" smtClean="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900" dirty="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900" dirty="0" smtClean="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900" dirty="0">
              <a:solidFill>
                <a:srgbClr val="00B0F0"/>
              </a:solidFill>
              <a:latin typeface="Arial" panose="020B0604020202020204" pitchFamily="34" charset="0"/>
              <a:cs typeface="Arial" panose="020B0604020202020204" pitchFamily="34" charset="0"/>
            </a:endParaRPr>
          </a:p>
          <a:p>
            <a:pPr marL="0" lvl="0" indent="0" defTabSz="457200">
              <a:buNone/>
            </a:pPr>
            <a:endParaRPr lang="en-GB" sz="3900" dirty="0" smtClean="0">
              <a:solidFill>
                <a:srgbClr val="00B0F0"/>
              </a:solidFill>
              <a:latin typeface="Arial" panose="020B0604020202020204" pitchFamily="34" charset="0"/>
              <a:cs typeface="Arial" panose="020B0604020202020204" pitchFamily="34" charset="0"/>
            </a:endParaRPr>
          </a:p>
          <a:p>
            <a:pPr marL="0" lvl="0" indent="0" defTabSz="457200">
              <a:buNone/>
            </a:pPr>
            <a:r>
              <a:rPr lang="en-GB" sz="9600" dirty="0" smtClean="0">
                <a:solidFill>
                  <a:srgbClr val="00B0F0"/>
                </a:solidFill>
                <a:latin typeface="Arial" panose="020B0604020202020204" pitchFamily="34" charset="0"/>
                <a:cs typeface="Arial" panose="020B0604020202020204" pitchFamily="34" charset="0"/>
              </a:rPr>
              <a:t>False</a:t>
            </a:r>
          </a:p>
          <a:p>
            <a:pPr marL="0" lvl="0" indent="0" algn="ctr" defTabSz="457200">
              <a:buNone/>
            </a:pPr>
            <a:endParaRPr lang="en-GB" sz="3600" dirty="0">
              <a:solidFill>
                <a:srgbClr val="00B0F0"/>
              </a:solidFill>
              <a:latin typeface="Arial" panose="020B0604020202020204" pitchFamily="34" charset="0"/>
              <a:cs typeface="Arial" panose="020B0604020202020204" pitchFamily="34" charset="0"/>
            </a:endParaRPr>
          </a:p>
          <a:p>
            <a:pPr marL="0" indent="0">
              <a:buNone/>
            </a:pPr>
            <a:endParaRPr lang="en-GB" sz="2200" dirty="0" smtClean="0"/>
          </a:p>
          <a:p>
            <a:pPr marL="0" indent="0">
              <a:buNone/>
            </a:pPr>
            <a:r>
              <a:rPr lang="en-GB" sz="8000" dirty="0" smtClean="0"/>
              <a:t>International </a:t>
            </a:r>
            <a:r>
              <a:rPr lang="en-GB" sz="8000" dirty="0"/>
              <a:t>Space Station Commander Leroy </a:t>
            </a:r>
            <a:r>
              <a:rPr lang="en-GB" sz="8000" dirty="0" err="1"/>
              <a:t>Chiao</a:t>
            </a:r>
            <a:r>
              <a:rPr lang="en-GB" sz="8000" dirty="0"/>
              <a:t> did take a photograph from the ISS in which you can just barely make out the Wall, but that's low Earth orbit and not actually space. It might be more accurate to say that the Great Wall is not visible from space </a:t>
            </a:r>
            <a:r>
              <a:rPr lang="en-GB" sz="8000" i="1" dirty="0"/>
              <a:t>without magnification</a:t>
            </a:r>
            <a:r>
              <a:rPr lang="en-GB" sz="8000" dirty="0"/>
              <a:t>.</a:t>
            </a:r>
            <a:endParaRPr lang="en-GB" sz="8000" dirty="0">
              <a:latin typeface="Rockwell" panose="02060603020205020403" pitchFamily="18" charset="0"/>
            </a:endParaRPr>
          </a:p>
        </p:txBody>
      </p:sp>
      <p:sp>
        <p:nvSpPr>
          <p:cNvPr id="4" name="Footer Placeholder 3"/>
          <p:cNvSpPr>
            <a:spLocks noGrp="1"/>
          </p:cNvSpPr>
          <p:nvPr>
            <p:ph type="ftr" sz="quarter" idx="11"/>
          </p:nvPr>
        </p:nvSpPr>
        <p:spPr/>
        <p:txBody>
          <a:bodyPr/>
          <a:lstStyle/>
          <a:p>
            <a:r>
              <a:rPr lang="en-GB" b="1" dirty="0" smtClean="0">
                <a:solidFill>
                  <a:schemeClr val="tx1"/>
                </a:solidFill>
              </a:rPr>
              <a:t>www.stem.leeds.ac.uk</a:t>
            </a:r>
            <a:endParaRPr lang="en-GB" b="1" dirty="0">
              <a:solidFill>
                <a:schemeClr val="tx1"/>
              </a:solidFill>
            </a:endParaRPr>
          </a:p>
        </p:txBody>
      </p:sp>
      <p:pic>
        <p:nvPicPr>
          <p:cNvPr id="5" name="Picture 4"/>
          <p:cNvPicPr>
            <a:picLocks noChangeAspect="1"/>
          </p:cNvPicPr>
          <p:nvPr/>
        </p:nvPicPr>
        <p:blipFill>
          <a:blip r:embed="rId3"/>
          <a:stretch>
            <a:fillRect/>
          </a:stretch>
        </p:blipFill>
        <p:spPr>
          <a:xfrm>
            <a:off x="539552" y="2204864"/>
            <a:ext cx="3528392" cy="2401957"/>
          </a:xfrm>
          <a:prstGeom prst="rect">
            <a:avLst/>
          </a:prstGeom>
        </p:spPr>
      </p:pic>
    </p:spTree>
    <p:extLst>
      <p:ext uri="{BB962C8B-B14F-4D97-AF65-F5344CB8AC3E}">
        <p14:creationId xmlns:p14="http://schemas.microsoft.com/office/powerpoint/2010/main" val="82011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8" end="18"/>
                                            </p:txEl>
                                          </p:spTgt>
                                        </p:tgtEl>
                                        <p:attrNameLst>
                                          <p:attrName>style.visibility</p:attrName>
                                        </p:attrNameLst>
                                      </p:cBhvr>
                                      <p:to>
                                        <p:strVal val="visible"/>
                                      </p:to>
                                    </p:set>
                                    <p:animEffect transition="in" filter="fade">
                                      <p:cBhvr>
                                        <p:cTn id="20" dur="1000"/>
                                        <p:tgtEl>
                                          <p:spTgt spid="3">
                                            <p:txEl>
                                              <p:pRg st="18" end="18"/>
                                            </p:txEl>
                                          </p:spTgt>
                                        </p:tgtEl>
                                      </p:cBhvr>
                                    </p:animEffect>
                                    <p:anim calcmode="lin" valueType="num">
                                      <p:cBhvr>
                                        <p:cTn id="21"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8" end="18"/>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1" end="21"/>
                                            </p:txEl>
                                          </p:spTgt>
                                        </p:tgtEl>
                                        <p:attrNameLst>
                                          <p:attrName>style.visibility</p:attrName>
                                        </p:attrNameLst>
                                      </p:cBhvr>
                                      <p:to>
                                        <p:strVal val="visible"/>
                                      </p:to>
                                    </p:set>
                                    <p:animEffect transition="in" filter="barn(inVertical)">
                                      <p:cBhvr>
                                        <p:cTn id="27" dur="500"/>
                                        <p:tgtEl>
                                          <p:spTgt spid="3">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42201"/>
            <a:ext cx="6096000" cy="1143000"/>
          </a:xfrm>
        </p:spPr>
        <p:txBody>
          <a:bodyPr/>
          <a:lstStyle/>
          <a:p>
            <a:r>
              <a:rPr lang="en-GB" sz="5400" dirty="0" smtClean="0">
                <a:solidFill>
                  <a:schemeClr val="bg1"/>
                </a:solidFill>
              </a:rPr>
              <a:t>No. 2</a:t>
            </a:r>
            <a:endParaRPr lang="en-GB" sz="5400" dirty="0">
              <a:solidFill>
                <a:schemeClr val="bg1"/>
              </a:solidFill>
            </a:endParaRPr>
          </a:p>
        </p:txBody>
      </p:sp>
      <p:sp>
        <p:nvSpPr>
          <p:cNvPr id="3" name="Content Placeholder 2"/>
          <p:cNvSpPr>
            <a:spLocks noGrp="1"/>
          </p:cNvSpPr>
          <p:nvPr>
            <p:ph idx="1"/>
          </p:nvPr>
        </p:nvSpPr>
        <p:spPr/>
        <p:txBody>
          <a:bodyPr>
            <a:normAutofit fontScale="85000" lnSpcReduction="20000"/>
          </a:bodyPr>
          <a:lstStyle/>
          <a:p>
            <a:pPr marL="0" indent="0" defTabSz="457200">
              <a:buNone/>
            </a:pPr>
            <a:r>
              <a:rPr lang="en-GB" sz="2400" b="1" dirty="0" smtClean="0"/>
              <a:t>Some fish communicate by farting</a:t>
            </a:r>
            <a:endParaRPr lang="en-GB" sz="2400" b="1" dirty="0"/>
          </a:p>
          <a:p>
            <a:pPr marL="0" lvl="0" indent="0" defTabSz="457200">
              <a:buNone/>
            </a:pPr>
            <a:endParaRPr lang="en-GB" sz="2400" dirty="0" smtClean="0">
              <a:solidFill>
                <a:srgbClr val="00B0F0"/>
              </a:solidFill>
              <a:latin typeface="Arial" panose="020B0604020202020204" pitchFamily="34" charset="0"/>
              <a:cs typeface="Arial" panose="020B0604020202020204" pitchFamily="34" charset="0"/>
            </a:endParaRPr>
          </a:p>
          <a:p>
            <a:pPr marL="0" lvl="0" indent="0" defTabSz="457200">
              <a:buNone/>
            </a:pPr>
            <a:endParaRPr lang="en-GB" sz="2400" dirty="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3600" dirty="0" smtClean="0">
              <a:solidFill>
                <a:srgbClr val="00B0F0"/>
              </a:solidFill>
              <a:latin typeface="Arial" panose="020B0604020202020204" pitchFamily="34" charset="0"/>
              <a:cs typeface="Arial" panose="020B0604020202020204" pitchFamily="34" charset="0"/>
            </a:endParaRPr>
          </a:p>
          <a:p>
            <a:pPr marL="0" lvl="0" indent="0" algn="ctr" defTabSz="457200">
              <a:buNone/>
            </a:pPr>
            <a:r>
              <a:rPr lang="en-GB" sz="3600" dirty="0" smtClean="0">
                <a:solidFill>
                  <a:srgbClr val="00B0F0"/>
                </a:solidFill>
                <a:latin typeface="Arial" panose="020B0604020202020204" pitchFamily="34" charset="0"/>
                <a:cs typeface="Arial" panose="020B0604020202020204" pitchFamily="34" charset="0"/>
              </a:rPr>
              <a:t>                             </a:t>
            </a:r>
          </a:p>
          <a:p>
            <a:pPr marL="0" lvl="0" indent="0" defTabSz="457200">
              <a:buNone/>
            </a:pPr>
            <a:endParaRPr lang="en-GB" sz="3600" dirty="0" smtClean="0">
              <a:solidFill>
                <a:srgbClr val="00B0F0"/>
              </a:solidFill>
              <a:latin typeface="Arial" panose="020B0604020202020204" pitchFamily="34" charset="0"/>
              <a:cs typeface="Arial" panose="020B0604020202020204" pitchFamily="34" charset="0"/>
            </a:endParaRPr>
          </a:p>
          <a:p>
            <a:pPr marL="0" lvl="0" indent="0" defTabSz="457200">
              <a:buNone/>
            </a:pPr>
            <a:r>
              <a:rPr lang="en-GB" sz="2800" dirty="0" smtClean="0">
                <a:solidFill>
                  <a:srgbClr val="00B0F0"/>
                </a:solidFill>
                <a:latin typeface="Arial" panose="020B0604020202020204" pitchFamily="34" charset="0"/>
                <a:cs typeface="Arial" panose="020B0604020202020204" pitchFamily="34" charset="0"/>
              </a:rPr>
              <a:t>True</a:t>
            </a:r>
          </a:p>
          <a:p>
            <a:pPr marL="0" lvl="0" indent="0" algn="ctr" defTabSz="457200">
              <a:buNone/>
            </a:pPr>
            <a:endParaRPr lang="en-GB" sz="2400" dirty="0">
              <a:solidFill>
                <a:srgbClr val="00B0F0"/>
              </a:solidFill>
              <a:latin typeface="Arial" panose="020B0604020202020204" pitchFamily="34" charset="0"/>
              <a:cs typeface="Arial" panose="020B0604020202020204" pitchFamily="34" charset="0"/>
            </a:endParaRPr>
          </a:p>
          <a:p>
            <a:pPr marL="0" lvl="0" indent="0" defTabSz="457200">
              <a:buNone/>
            </a:pPr>
            <a:r>
              <a:rPr lang="en-GB" sz="2600" dirty="0" smtClean="0">
                <a:latin typeface="Arial" panose="020B0604020202020204" pitchFamily="34" charset="0"/>
                <a:cs typeface="Arial" panose="020B0604020202020204" pitchFamily="34" charset="0"/>
              </a:rPr>
              <a:t>Scientists </a:t>
            </a:r>
            <a:r>
              <a:rPr lang="en-GB" sz="2600" dirty="0">
                <a:latin typeface="Arial" panose="020B0604020202020204" pitchFamily="34" charset="0"/>
                <a:cs typeface="Arial" panose="020B0604020202020204" pitchFamily="34" charset="0"/>
              </a:rPr>
              <a:t>suspect herring communicate by expelling air bubbles from their anuses, which creates a high frequency sound of up to 22 kilohertz. It is suspected that these ‘farts’ are communication as they occur in darkness and large groups.</a:t>
            </a:r>
          </a:p>
          <a:p>
            <a:pPr marL="0" indent="0">
              <a:buNone/>
            </a:pPr>
            <a:endParaRPr lang="en-GB" dirty="0">
              <a:latin typeface="Rockwell" panose="02060603020205020403" pitchFamily="18" charset="0"/>
            </a:endParaRPr>
          </a:p>
        </p:txBody>
      </p:sp>
      <p:sp>
        <p:nvSpPr>
          <p:cNvPr id="4" name="Footer Placeholder 3"/>
          <p:cNvSpPr>
            <a:spLocks noGrp="1"/>
          </p:cNvSpPr>
          <p:nvPr>
            <p:ph type="ftr" sz="quarter" idx="11"/>
          </p:nvPr>
        </p:nvSpPr>
        <p:spPr/>
        <p:txBody>
          <a:bodyPr/>
          <a:lstStyle/>
          <a:p>
            <a:r>
              <a:rPr lang="en-GB" b="1" dirty="0" smtClean="0">
                <a:solidFill>
                  <a:schemeClr val="tx1"/>
                </a:solidFill>
              </a:rPr>
              <a:t>www.stem.leeds.ac.uk</a:t>
            </a:r>
            <a:endParaRPr lang="en-GB" b="1" dirty="0">
              <a:solidFill>
                <a:schemeClr val="tx1"/>
              </a:solidFill>
            </a:endParaRPr>
          </a:p>
        </p:txBody>
      </p:sp>
      <p:pic>
        <p:nvPicPr>
          <p:cNvPr id="1028" name="Picture 4" descr="Image result for farting her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08" y="2132856"/>
            <a:ext cx="5256584" cy="160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59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anim calcmode="lin" valueType="num">
                                      <p:cBhvr>
                                        <p:cTn id="1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1000"/>
                                        <p:tgtEl>
                                          <p:spTgt spid="3">
                                            <p:txEl>
                                              <p:pRg st="6" end="6"/>
                                            </p:txEl>
                                          </p:spTgt>
                                        </p:tgtEl>
                                      </p:cBhvr>
                                    </p:animEffect>
                                    <p:anim calcmode="lin" valueType="num">
                                      <p:cBhvr>
                                        <p:cTn id="2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arn(inVertical)">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34047"/>
            <a:ext cx="6096000" cy="1143000"/>
          </a:xfrm>
        </p:spPr>
        <p:txBody>
          <a:bodyPr/>
          <a:lstStyle/>
          <a:p>
            <a:r>
              <a:rPr lang="en-GB" sz="5400" dirty="0" smtClean="0">
                <a:solidFill>
                  <a:schemeClr val="bg1"/>
                </a:solidFill>
              </a:rPr>
              <a:t>No. 3</a:t>
            </a:r>
            <a:endParaRPr lang="en-GB" sz="5400"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defTabSz="457200">
              <a:buNone/>
            </a:pPr>
            <a:r>
              <a:rPr lang="en-GB" sz="2400" b="1" dirty="0"/>
              <a:t>It rains diamonds on Saturn and Jupiter</a:t>
            </a:r>
            <a:endParaRPr lang="en-GB" sz="2400" dirty="0" smtClean="0">
              <a:solidFill>
                <a:srgbClr val="00B0F0"/>
              </a:solidFill>
              <a:latin typeface="Arial" panose="020B0604020202020204" pitchFamily="34" charset="0"/>
              <a:cs typeface="Arial" panose="020B0604020202020204" pitchFamily="34" charset="0"/>
            </a:endParaRPr>
          </a:p>
          <a:p>
            <a:pPr marL="0" lvl="0" indent="0" defTabSz="457200">
              <a:buNone/>
            </a:pPr>
            <a:endParaRPr lang="en-GB" sz="2400" dirty="0">
              <a:solidFill>
                <a:srgbClr val="00B0F0"/>
              </a:solidFill>
              <a:latin typeface="Arial" panose="020B0604020202020204" pitchFamily="34" charset="0"/>
              <a:cs typeface="Arial" panose="020B0604020202020204" pitchFamily="34" charset="0"/>
            </a:endParaRPr>
          </a:p>
          <a:p>
            <a:pPr marL="0" lvl="0" indent="0" algn="ctr" defTabSz="457200">
              <a:buNone/>
            </a:pPr>
            <a:r>
              <a:rPr lang="en-GB" sz="2400" dirty="0" smtClean="0">
                <a:solidFill>
                  <a:srgbClr val="00B0F0"/>
                </a:solidFill>
                <a:latin typeface="Arial" panose="020B0604020202020204" pitchFamily="34" charset="0"/>
                <a:cs typeface="Arial" panose="020B0604020202020204" pitchFamily="34" charset="0"/>
              </a:rPr>
              <a:t>                    </a:t>
            </a:r>
          </a:p>
          <a:p>
            <a:pPr marL="0" lvl="0" indent="0" algn="ctr" defTabSz="457200">
              <a:buNone/>
            </a:pPr>
            <a:endParaRPr lang="en-GB" sz="2400" dirty="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2400" dirty="0" smtClean="0">
              <a:solidFill>
                <a:srgbClr val="00B0F0"/>
              </a:solidFill>
              <a:latin typeface="Arial" panose="020B0604020202020204" pitchFamily="34" charset="0"/>
              <a:cs typeface="Arial" panose="020B0604020202020204" pitchFamily="34" charset="0"/>
            </a:endParaRPr>
          </a:p>
          <a:p>
            <a:pPr marL="0" lvl="0" indent="0" algn="ctr" defTabSz="457200">
              <a:buNone/>
            </a:pPr>
            <a:endParaRPr lang="en-GB" sz="2400" dirty="0">
              <a:solidFill>
                <a:srgbClr val="00B0F0"/>
              </a:solidFill>
              <a:latin typeface="Arial" panose="020B0604020202020204" pitchFamily="34" charset="0"/>
              <a:cs typeface="Arial" panose="020B0604020202020204" pitchFamily="34" charset="0"/>
            </a:endParaRPr>
          </a:p>
          <a:p>
            <a:pPr marL="0" lvl="0" indent="0" defTabSz="457200">
              <a:buNone/>
            </a:pPr>
            <a:r>
              <a:rPr lang="en-GB" sz="2400" dirty="0" smtClean="0">
                <a:solidFill>
                  <a:srgbClr val="00B0F0"/>
                </a:solidFill>
                <a:latin typeface="Arial" panose="020B0604020202020204" pitchFamily="34" charset="0"/>
                <a:cs typeface="Arial" panose="020B0604020202020204" pitchFamily="34" charset="0"/>
              </a:rPr>
              <a:t>True (and False?)</a:t>
            </a:r>
          </a:p>
          <a:p>
            <a:pPr marL="0" lvl="0" indent="0" algn="ctr" defTabSz="457200">
              <a:buNone/>
            </a:pPr>
            <a:endParaRPr lang="en-GB" sz="2400" dirty="0">
              <a:solidFill>
                <a:srgbClr val="00B0F0"/>
              </a:solidFill>
              <a:latin typeface="Arial" panose="020B0604020202020204" pitchFamily="34" charset="0"/>
              <a:cs typeface="Arial" panose="020B0604020202020204" pitchFamily="34" charset="0"/>
            </a:endParaRPr>
          </a:p>
          <a:p>
            <a:pPr marL="0" lvl="0" indent="0" defTabSz="457200">
              <a:buNone/>
            </a:pPr>
            <a:r>
              <a:rPr lang="en-GB" sz="2400" dirty="0"/>
              <a:t>New atmospheric data for the gas giants indicates that carbon is abundant in its dazzling crystal </a:t>
            </a:r>
            <a:r>
              <a:rPr lang="en-GB" sz="2400" dirty="0" smtClean="0"/>
              <a:t>form.</a:t>
            </a:r>
          </a:p>
          <a:p>
            <a:pPr marL="0" lvl="0" indent="0" defTabSz="457200">
              <a:buNone/>
            </a:pPr>
            <a:r>
              <a:rPr lang="en-GB" sz="2400" dirty="0" smtClean="0">
                <a:latin typeface="Arial" panose="020B0604020202020204" pitchFamily="34" charset="0"/>
                <a:cs typeface="Arial" panose="020B0604020202020204" pitchFamily="34" charset="0"/>
              </a:rPr>
              <a:t>But no one has actually seen any.</a:t>
            </a:r>
          </a:p>
          <a:p>
            <a:pPr marL="0" lvl="0" indent="0" algn="ctr" defTabSz="457200">
              <a:buNone/>
            </a:pPr>
            <a:endParaRPr lang="en-GB" sz="2400" dirty="0">
              <a:solidFill>
                <a:srgbClr val="00B0F0"/>
              </a:solidFill>
              <a:latin typeface="Arial" panose="020B0604020202020204" pitchFamily="34" charset="0"/>
              <a:cs typeface="Arial" panose="020B0604020202020204" pitchFamily="34" charset="0"/>
            </a:endParaRPr>
          </a:p>
          <a:p>
            <a:pPr marL="0" indent="0">
              <a:buNone/>
            </a:pPr>
            <a:endParaRPr lang="en-GB" dirty="0">
              <a:latin typeface="Rockwell" panose="02060603020205020403" pitchFamily="18" charset="0"/>
            </a:endParaRPr>
          </a:p>
        </p:txBody>
      </p:sp>
      <p:sp>
        <p:nvSpPr>
          <p:cNvPr id="4" name="Footer Placeholder 3"/>
          <p:cNvSpPr>
            <a:spLocks noGrp="1"/>
          </p:cNvSpPr>
          <p:nvPr>
            <p:ph type="ftr" sz="quarter" idx="11"/>
          </p:nvPr>
        </p:nvSpPr>
        <p:spPr/>
        <p:txBody>
          <a:bodyPr/>
          <a:lstStyle/>
          <a:p>
            <a:r>
              <a:rPr lang="en-GB" b="1" dirty="0" smtClean="0">
                <a:solidFill>
                  <a:schemeClr val="tx1"/>
                </a:solidFill>
              </a:rPr>
              <a:t>www.stem.leeds.ac.uk</a:t>
            </a:r>
            <a:endParaRPr lang="en-GB" b="1" dirty="0">
              <a:solidFill>
                <a:schemeClr val="tx1"/>
              </a:solidFill>
            </a:endParaRPr>
          </a:p>
        </p:txBody>
      </p:sp>
      <p:pic>
        <p:nvPicPr>
          <p:cNvPr id="4100" name="Picture 4" descr="Image result for diamonds on sat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1" y="2246513"/>
            <a:ext cx="3075306" cy="161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15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1000"/>
                                        <p:tgtEl>
                                          <p:spTgt spid="3">
                                            <p:txEl>
                                              <p:pRg st="6" end="6"/>
                                            </p:txEl>
                                          </p:spTgt>
                                        </p:tgtEl>
                                      </p:cBhvr>
                                    </p:animEffect>
                                    <p:anim calcmode="lin" valueType="num">
                                      <p:cBhvr>
                                        <p:cTn id="2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arn(inVertical)">
                                      <p:cBhvr>
                                        <p:cTn id="27" dur="500"/>
                                        <p:tgtEl>
                                          <p:spTgt spid="3">
                                            <p:txEl>
                                              <p:pRg st="8" end="8"/>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barn(inVertical)">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07Blank">
  <a:themeElements>
    <a:clrScheme name="STEM Colours">
      <a:dk1>
        <a:sysClr val="windowText" lastClr="000000"/>
      </a:dk1>
      <a:lt1>
        <a:sysClr val="window" lastClr="FFFFFF"/>
      </a:lt1>
      <a:dk2>
        <a:srgbClr val="1F497D"/>
      </a:dk2>
      <a:lt2>
        <a:srgbClr val="EEECE1"/>
      </a:lt2>
      <a:accent1>
        <a:srgbClr val="45B1DC"/>
      </a:accent1>
      <a:accent2>
        <a:srgbClr val="36A3B2"/>
      </a:accent2>
      <a:accent3>
        <a:srgbClr val="C6CA76"/>
      </a:accent3>
      <a:accent4>
        <a:srgbClr val="F4D796"/>
      </a:accent4>
      <a:accent5>
        <a:srgbClr val="E1A15F"/>
      </a:accent5>
      <a:accent6>
        <a:srgbClr val="D7807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893</TotalTime>
  <Words>1492</Words>
  <Application>Microsoft Office PowerPoint</Application>
  <PresentationFormat>On-screen Show (4:3)</PresentationFormat>
  <Paragraphs>246</Paragraphs>
  <Slides>22</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Narrow</vt:lpstr>
      <vt:lpstr>Calibri</vt:lpstr>
      <vt:lpstr>Cambria</vt:lpstr>
      <vt:lpstr>Rockwell</vt:lpstr>
      <vt:lpstr>2007Blank</vt:lpstr>
      <vt:lpstr>PowerPoint Presentation</vt:lpstr>
      <vt:lpstr>Key- please delete this slide when finished</vt:lpstr>
      <vt:lpstr>PowerPoint Presentation</vt:lpstr>
      <vt:lpstr>STEM subjects</vt:lpstr>
      <vt:lpstr>PowerPoint Presentation</vt:lpstr>
      <vt:lpstr>Quiz</vt:lpstr>
      <vt:lpstr>No.1</vt:lpstr>
      <vt:lpstr>No. 2</vt:lpstr>
      <vt:lpstr>No. 3</vt:lpstr>
      <vt:lpstr>No. 4</vt:lpstr>
      <vt:lpstr>No. 5</vt:lpstr>
      <vt:lpstr>Will you be part of the problem?</vt:lpstr>
      <vt:lpstr>Or part of the solution?</vt:lpstr>
      <vt:lpstr>STEM Careers</vt:lpstr>
      <vt:lpstr>STEM Careers</vt:lpstr>
      <vt:lpstr>PowerPoint Presentation</vt:lpstr>
      <vt:lpstr>PowerPoint Presentation</vt:lpstr>
      <vt:lpstr>Over to you</vt:lpstr>
      <vt:lpstr>Over to you</vt:lpstr>
      <vt:lpstr>Opportunities</vt:lpstr>
      <vt:lpstr>PowerPoint Presentation</vt:lpstr>
      <vt:lpstr>PowerPoint Presentation</vt:lpstr>
    </vt:vector>
  </TitlesOfParts>
  <Company>University of Leeds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McNeill</dc:creator>
  <cp:lastModifiedBy>Natalie Duffield-Moore</cp:lastModifiedBy>
  <cp:revision>107</cp:revision>
  <dcterms:created xsi:type="dcterms:W3CDTF">2019-04-25T15:08:29Z</dcterms:created>
  <dcterms:modified xsi:type="dcterms:W3CDTF">2019-10-22T10:17:35Z</dcterms:modified>
</cp:coreProperties>
</file>